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 id="273" r:id="rId43"/>
    <p:sldId id="274" r:id="rId44"/>
    <p:sldId id="275" r:id="rId45"/>
    <p:sldId id="276" r:id="rId46"/>
    <p:sldId id="277" r:id="rId47"/>
    <p:sldId id="278" r:id="rId48"/>
    <p:sldId id="279" r:id="rId49"/>
    <p:sldId id="280" r:id="rId50"/>
  </p:sldIdLst>
  <p:sldSz cx="18288000" cy="10287000"/>
  <p:notesSz cx="6858000" cy="9144000"/>
  <p:embeddedFontLst>
    <p:embeddedFont>
      <p:font typeface="Aileron Regular" charset="1" panose="00000500000000000000"/>
      <p:regular r:id="rId6"/>
    </p:embeddedFont>
    <p:embeddedFont>
      <p:font typeface="Aileron Regular Bold" charset="1" panose="00000800000000000000"/>
      <p:regular r:id="rId7"/>
    </p:embeddedFont>
    <p:embeddedFont>
      <p:font typeface="Aileron Regular Italics" charset="1" panose="00000500000000000000"/>
      <p:regular r:id="rId8"/>
    </p:embeddedFont>
    <p:embeddedFont>
      <p:font typeface="Aileron Regular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Aileron Heavy" charset="1" panose="00000A00000000000000"/>
      <p:regular r:id="rId14"/>
    </p:embeddedFont>
    <p:embeddedFont>
      <p:font typeface="Aileron Heavy Bold" charset="1" panose="00000A00000000000000"/>
      <p:regular r:id="rId15"/>
    </p:embeddedFont>
    <p:embeddedFont>
      <p:font typeface="Aileron Heavy Italics" charset="1" panose="00000A00000000000000"/>
      <p:regular r:id="rId16"/>
    </p:embeddedFont>
    <p:embeddedFont>
      <p:font typeface="Aileron Heavy Bold Italics" charset="1" panose="00000A00000000000000"/>
      <p:regular r:id="rId17"/>
    </p:embeddedFont>
    <p:embeddedFont>
      <p:font typeface="Open Sans Light" charset="1" panose="020B0306030504020204"/>
      <p:regular r:id="rId18"/>
    </p:embeddedFont>
    <p:embeddedFont>
      <p:font typeface="Open Sans Light Bold" charset="1" panose="020B0806030504020204"/>
      <p:regular r:id="rId19"/>
    </p:embeddedFont>
    <p:embeddedFont>
      <p:font typeface="Open Sans Light Italics" charset="1" panose="020B0306030504020204"/>
      <p:regular r:id="rId20"/>
    </p:embeddedFont>
    <p:embeddedFont>
      <p:font typeface="Open Sans Light Bold Italics" charset="1" panose="020B0806030504020204"/>
      <p:regular r:id="rId21"/>
    </p:embeddedFont>
    <p:embeddedFont>
      <p:font typeface="Open Sans" charset="1" panose="020B0606030504020204"/>
      <p:regular r:id="rId22"/>
    </p:embeddedFont>
    <p:embeddedFont>
      <p:font typeface="Open Sans Bold" charset="1" panose="020B0806030504020204"/>
      <p:regular r:id="rId23"/>
    </p:embeddedFont>
    <p:embeddedFont>
      <p:font typeface="Open Sans Italics" charset="1" panose="020B0606030504020204"/>
      <p:regular r:id="rId24"/>
    </p:embeddedFont>
    <p:embeddedFont>
      <p:font typeface="Open Sans Bold Italics" charset="1" panose="020B0806030504020204"/>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38" Target="slides/slide13.xml" Type="http://schemas.openxmlformats.org/officeDocument/2006/relationships/slide"/><Relationship Id="rId39" Target="slides/slide14.xml" Type="http://schemas.openxmlformats.org/officeDocument/2006/relationships/slide"/><Relationship Id="rId4" Target="theme/theme1.xml" Type="http://schemas.openxmlformats.org/officeDocument/2006/relationships/theme"/><Relationship Id="rId40" Target="slides/slide15.xml" Type="http://schemas.openxmlformats.org/officeDocument/2006/relationships/slide"/><Relationship Id="rId41" Target="slides/slide16.xml" Type="http://schemas.openxmlformats.org/officeDocument/2006/relationships/slide"/><Relationship Id="rId42" Target="slides/slide17.xml" Type="http://schemas.openxmlformats.org/officeDocument/2006/relationships/slide"/><Relationship Id="rId43" Target="slides/slide18.xml" Type="http://schemas.openxmlformats.org/officeDocument/2006/relationships/slide"/><Relationship Id="rId44" Target="slides/slide19.xml" Type="http://schemas.openxmlformats.org/officeDocument/2006/relationships/slide"/><Relationship Id="rId45" Target="slides/slide20.xml" Type="http://schemas.openxmlformats.org/officeDocument/2006/relationships/slide"/><Relationship Id="rId46" Target="slides/slide21.xml" Type="http://schemas.openxmlformats.org/officeDocument/2006/relationships/slide"/><Relationship Id="rId47" Target="slides/slide22.xml" Type="http://schemas.openxmlformats.org/officeDocument/2006/relationships/slide"/><Relationship Id="rId48" Target="slides/slide23.xml" Type="http://schemas.openxmlformats.org/officeDocument/2006/relationships/slide"/><Relationship Id="rId49" Target="slides/slide24.xml" Type="http://schemas.openxmlformats.org/officeDocument/2006/relationships/slide"/><Relationship Id="rId5" Target="tableStyles.xml" Type="http://schemas.openxmlformats.org/officeDocument/2006/relationships/tableStyles"/><Relationship Id="rId50" Target="slides/slide25.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0.png" Type="http://schemas.openxmlformats.org/officeDocument/2006/relationships/image"/><Relationship Id="rId11" Target="../media/image51.svg" Type="http://schemas.openxmlformats.org/officeDocument/2006/relationships/image"/><Relationship Id="rId12" Target="../media/image52.png" Type="http://schemas.openxmlformats.org/officeDocument/2006/relationships/image"/><Relationship Id="rId13" Target="../media/image53.svg" Type="http://schemas.openxmlformats.org/officeDocument/2006/relationships/image"/><Relationship Id="rId14" Target="../media/image54.png" Type="http://schemas.openxmlformats.org/officeDocument/2006/relationships/image"/><Relationship Id="rId15" Target="../media/image55.svg" Type="http://schemas.openxmlformats.org/officeDocument/2006/relationships/image"/><Relationship Id="rId2" Target="../media/image25.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6.png" Type="http://schemas.openxmlformats.org/officeDocument/2006/relationships/image"/><Relationship Id="rId8" Target="../media/image48.png" Type="http://schemas.openxmlformats.org/officeDocument/2006/relationships/image"/><Relationship Id="rId9" Target="../media/image49.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6.png" Type="http://schemas.openxmlformats.org/officeDocument/2006/relationships/image"/><Relationship Id="rId11" Target="../media/image57.png" Type="http://schemas.openxmlformats.org/officeDocument/2006/relationships/image"/><Relationship Id="rId2" Target="../media/image25.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6.pn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8.png" Type="http://schemas.openxmlformats.org/officeDocument/2006/relationships/image"/><Relationship Id="rId11" Target="../media/image59.png" Type="http://schemas.openxmlformats.org/officeDocument/2006/relationships/image"/><Relationship Id="rId2" Target="../media/image25.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6.pn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6.png" Type="http://schemas.openxmlformats.org/officeDocument/2006/relationships/image"/><Relationship Id="rId8" Target="../media/image61.png" Type="http://schemas.openxmlformats.org/officeDocument/2006/relationships/image"/><Relationship Id="rId9" Target="../media/image6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5.svg" Type="http://schemas.openxmlformats.org/officeDocument/2006/relationships/image"/><Relationship Id="rId11" Target="../media/image66.png" Type="http://schemas.openxmlformats.org/officeDocument/2006/relationships/image"/><Relationship Id="rId12" Target="../media/image52.png" Type="http://schemas.openxmlformats.org/officeDocument/2006/relationships/image"/><Relationship Id="rId13" Target="../media/image53.svg" Type="http://schemas.openxmlformats.org/officeDocument/2006/relationships/image"/><Relationship Id="rId2" Target="../media/image6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6.png" Type="http://schemas.openxmlformats.org/officeDocument/2006/relationships/image"/><Relationship Id="rId8" Target="../media/image63.png" Type="http://schemas.openxmlformats.org/officeDocument/2006/relationships/image"/><Relationship Id="rId9" Target="../media/image6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6.png" Type="http://schemas.openxmlformats.org/officeDocument/2006/relationships/image"/><Relationship Id="rId8" Target="../media/image6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6.png" Type="http://schemas.openxmlformats.org/officeDocument/2006/relationships/image"/><Relationship Id="rId8" Target="../media/image6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1.svg" Type="http://schemas.openxmlformats.org/officeDocument/2006/relationships/image"/><Relationship Id="rId11" Target="../media/image72.png" Type="http://schemas.openxmlformats.org/officeDocument/2006/relationships/image"/><Relationship Id="rId12" Target="../media/image73.svg" Type="http://schemas.openxmlformats.org/officeDocument/2006/relationships/image"/><Relationship Id="rId2" Target="../media/image18.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6.png" Type="http://schemas.openxmlformats.org/officeDocument/2006/relationships/image"/><Relationship Id="rId8" Target="../media/image69.png" Type="http://schemas.openxmlformats.org/officeDocument/2006/relationships/image"/><Relationship Id="rId9" Target="../media/image7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6.png" Type="http://schemas.openxmlformats.org/officeDocument/2006/relationships/image"/><Relationship Id="rId8" Target="../media/image74.png" Type="http://schemas.openxmlformats.org/officeDocument/2006/relationships/image"/><Relationship Id="rId9" Target="../media/image7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6.png" Type="http://schemas.openxmlformats.org/officeDocument/2006/relationships/image"/><Relationship Id="rId8" Target="../media/image15.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6.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6.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6.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6.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6.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6.png" Type="http://schemas.openxmlformats.org/officeDocument/2006/relationships/image"/><Relationship Id="rId8" Target="../media/image77.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6.png" Type="http://schemas.openxmlformats.org/officeDocument/2006/relationships/image"/><Relationship Id="rId8" Target="../media/image16.png" Type="http://schemas.openxmlformats.org/officeDocument/2006/relationships/image"/><Relationship Id="rId9" Target="../media/image1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9.png" Type="http://schemas.openxmlformats.org/officeDocument/2006/relationships/image"/><Relationship Id="rId6" Target="../media/image20.jpeg" Type="http://schemas.openxmlformats.org/officeDocument/2006/relationships/image"/><Relationship Id="rId7" Target="../media/image6.pn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6.png" Type="http://schemas.openxmlformats.org/officeDocument/2006/relationships/image"/><Relationship Id="rId2" Target="../media/image18.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jpeg" Type="http://schemas.openxmlformats.org/officeDocument/2006/relationships/image"/><Relationship Id="rId9"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svg" Type="http://schemas.openxmlformats.org/officeDocument/2006/relationships/image"/><Relationship Id="rId12" Target="../media/image30.png" Type="http://schemas.openxmlformats.org/officeDocument/2006/relationships/image"/><Relationship Id="rId13" Target="../media/image31.svg" Type="http://schemas.openxmlformats.org/officeDocument/2006/relationships/image"/><Relationship Id="rId2" Target="../media/image25.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6.pn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11" Target="../media/image35.png" Type="http://schemas.openxmlformats.org/officeDocument/2006/relationships/image"/><Relationship Id="rId2" Target="../media/image25.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32.pn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6.png" Type="http://schemas.openxmlformats.org/officeDocument/2006/relationships/image"/><Relationship Id="rId9" Target="../media/image3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2" Target="../media/image36.png" Type="http://schemas.openxmlformats.org/officeDocument/2006/relationships/image"/><Relationship Id="rId3" Target="../media/image37.pn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 Id="rId6" Target="../media/image40.png" Type="http://schemas.openxmlformats.org/officeDocument/2006/relationships/image"/><Relationship Id="rId7" Target="../media/image41.svg" Type="http://schemas.openxmlformats.org/officeDocument/2006/relationships/image"/><Relationship Id="rId8" Target="../media/image6.png" Type="http://schemas.openxmlformats.org/officeDocument/2006/relationships/image"/><Relationship Id="rId9" Target="../media/image4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43.png" Type="http://schemas.openxmlformats.org/officeDocument/2006/relationships/image"/><Relationship Id="rId12" Target="../media/image44.png" Type="http://schemas.openxmlformats.org/officeDocument/2006/relationships/image"/><Relationship Id="rId13" Target="../media/image45.png" Type="http://schemas.openxmlformats.org/officeDocument/2006/relationships/image"/><Relationship Id="rId14" Target="../media/image46.png" Type="http://schemas.openxmlformats.org/officeDocument/2006/relationships/image"/><Relationship Id="rId15" Target="../media/image47.svg" Type="http://schemas.openxmlformats.org/officeDocument/2006/relationships/image"/><Relationship Id="rId2" Target="../media/image36.png" Type="http://schemas.openxmlformats.org/officeDocument/2006/relationships/image"/><Relationship Id="rId3" Target="../media/image37.pn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 Id="rId6" Target="../media/image40.png" Type="http://schemas.openxmlformats.org/officeDocument/2006/relationships/image"/><Relationship Id="rId7" Target="../media/image41.svg" Type="http://schemas.openxmlformats.org/officeDocument/2006/relationships/image"/><Relationship Id="rId8" Target="../media/image6.png" Type="http://schemas.openxmlformats.org/officeDocument/2006/relationships/image"/><Relationship Id="rId9" Target="../media/image4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25" r="0" b="7825"/>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7340" r="0" b="7340"/>
          <a:stretch>
            <a:fillRect/>
          </a:stretch>
        </p:blipFill>
        <p:spPr>
          <a:xfrm flipH="false" flipV="false" rot="0">
            <a:off x="-305456" y="5700902"/>
            <a:ext cx="18943426" cy="4586098"/>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5721583" y="0"/>
            <a:ext cx="12566417" cy="8660355"/>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0">
            <a:off x="12492095" y="3565637"/>
            <a:ext cx="5795905" cy="7359879"/>
          </a:xfrm>
          <a:prstGeom prst="rect">
            <a:avLst/>
          </a:prstGeom>
        </p:spPr>
      </p:pic>
      <p:pic>
        <p:nvPicPr>
          <p:cNvPr name="Picture 6" id="6"/>
          <p:cNvPicPr>
            <a:picLocks noChangeAspect="true"/>
          </p:cNvPicPr>
          <p:nvPr/>
        </p:nvPicPr>
        <p:blipFill>
          <a:blip r:embed="rId7"/>
          <a:srcRect l="0" t="0" r="0" b="0"/>
          <a:stretch>
            <a:fillRect/>
          </a:stretch>
        </p:blipFill>
        <p:spPr>
          <a:xfrm flipH="false" flipV="false" rot="0">
            <a:off x="3514725" y="1028700"/>
            <a:ext cx="1816400" cy="1826214"/>
          </a:xfrm>
          <a:prstGeom prst="rect">
            <a:avLst/>
          </a:prstGeom>
        </p:spPr>
      </p:pic>
      <p:pic>
        <p:nvPicPr>
          <p:cNvPr name="Picture 7" id="7"/>
          <p:cNvPicPr>
            <a:picLocks noChangeAspect="true"/>
          </p:cNvPicPr>
          <p:nvPr/>
        </p:nvPicPr>
        <p:blipFill>
          <a:blip r:embed="rId8"/>
          <a:srcRect l="0" t="0" r="0" b="0"/>
          <a:stretch>
            <a:fillRect/>
          </a:stretch>
        </p:blipFill>
        <p:spPr>
          <a:xfrm flipH="false" flipV="false" rot="0">
            <a:off x="1028700" y="907482"/>
            <a:ext cx="1947431" cy="1947431"/>
          </a:xfrm>
          <a:prstGeom prst="rect">
            <a:avLst/>
          </a:prstGeom>
        </p:spPr>
      </p:pic>
      <p:sp>
        <p:nvSpPr>
          <p:cNvPr name="TextBox 8" id="8"/>
          <p:cNvSpPr txBox="true"/>
          <p:nvPr/>
        </p:nvSpPr>
        <p:spPr>
          <a:xfrm rot="0">
            <a:off x="1028700" y="2535651"/>
            <a:ext cx="12659557" cy="466725"/>
          </a:xfrm>
          <a:prstGeom prst="rect">
            <a:avLst/>
          </a:prstGeom>
        </p:spPr>
        <p:txBody>
          <a:bodyPr anchor="t" rtlCol="false" tIns="0" lIns="0" bIns="0" rIns="0">
            <a:spAutoFit/>
          </a:bodyPr>
          <a:lstStyle/>
          <a:p>
            <a:pPr algn="ctr">
              <a:lnSpc>
                <a:spcPts val="3600"/>
              </a:lnSpc>
            </a:pPr>
          </a:p>
        </p:txBody>
      </p:sp>
      <p:grpSp>
        <p:nvGrpSpPr>
          <p:cNvPr name="Group 9" id="9"/>
          <p:cNvGrpSpPr/>
          <p:nvPr/>
        </p:nvGrpSpPr>
        <p:grpSpPr>
          <a:xfrm rot="0">
            <a:off x="1028700" y="2179777"/>
            <a:ext cx="10976092" cy="6523787"/>
            <a:chOff x="0" y="0"/>
            <a:chExt cx="14634789" cy="8698383"/>
          </a:xfrm>
        </p:grpSpPr>
        <p:sp>
          <p:nvSpPr>
            <p:cNvPr name="TextBox 10" id="10"/>
            <p:cNvSpPr txBox="true"/>
            <p:nvPr/>
          </p:nvSpPr>
          <p:spPr>
            <a:xfrm rot="0">
              <a:off x="0" y="1583766"/>
              <a:ext cx="14634789" cy="5280025"/>
            </a:xfrm>
            <a:prstGeom prst="rect">
              <a:avLst/>
            </a:prstGeom>
          </p:spPr>
          <p:txBody>
            <a:bodyPr anchor="t" rtlCol="false" tIns="0" lIns="0" bIns="0" rIns="0">
              <a:spAutoFit/>
            </a:bodyPr>
            <a:lstStyle/>
            <a:p>
              <a:pPr>
                <a:lnSpc>
                  <a:spcPts val="6240"/>
                </a:lnSpc>
              </a:pPr>
              <a:r>
                <a:rPr lang="en-US" sz="5200">
                  <a:solidFill>
                    <a:srgbClr val="FDFEFF"/>
                  </a:solidFill>
                  <a:latin typeface="Aileron Heavy"/>
                </a:rPr>
                <a:t>"LOW AND STABLE INFLATION IN MANY COUNTRIES IS AN IMPORTANT ACCOMPLISHMENT THAT WILL CONTINUE TO BRING SIGNIFICANT BENEFITS"</a:t>
              </a:r>
            </a:p>
          </p:txBody>
        </p:sp>
        <p:sp>
          <p:nvSpPr>
            <p:cNvPr name="TextBox 11" id="11"/>
            <p:cNvSpPr txBox="true"/>
            <p:nvPr/>
          </p:nvSpPr>
          <p:spPr>
            <a:xfrm rot="0">
              <a:off x="0" y="0"/>
              <a:ext cx="14634789" cy="558800"/>
            </a:xfrm>
            <a:prstGeom prst="rect">
              <a:avLst/>
            </a:prstGeom>
          </p:spPr>
          <p:txBody>
            <a:bodyPr anchor="t" rtlCol="false" tIns="0" lIns="0" bIns="0" rIns="0">
              <a:spAutoFit/>
            </a:bodyPr>
            <a:lstStyle/>
            <a:p>
              <a:pPr algn="ctr">
                <a:lnSpc>
                  <a:spcPts val="3360"/>
                </a:lnSpc>
              </a:pPr>
            </a:p>
          </p:txBody>
        </p:sp>
        <p:sp>
          <p:nvSpPr>
            <p:cNvPr name="TextBox 12" id="12"/>
            <p:cNvSpPr txBox="true"/>
            <p:nvPr/>
          </p:nvSpPr>
          <p:spPr>
            <a:xfrm rot="0">
              <a:off x="0" y="7898283"/>
              <a:ext cx="14634789" cy="800100"/>
            </a:xfrm>
            <a:prstGeom prst="rect">
              <a:avLst/>
            </a:prstGeom>
          </p:spPr>
          <p:txBody>
            <a:bodyPr anchor="t" rtlCol="false" tIns="0" lIns="0" bIns="0" rIns="0">
              <a:spAutoFit/>
            </a:bodyPr>
            <a:lstStyle/>
            <a:p>
              <a:pPr algn="r">
                <a:lnSpc>
                  <a:spcPts val="4799"/>
                </a:lnSpc>
              </a:pPr>
              <a:r>
                <a:rPr lang="en-US" sz="3999" spc="119">
                  <a:solidFill>
                    <a:srgbClr val="FDFEFF"/>
                  </a:solidFill>
                  <a:latin typeface="Aileron Regular"/>
                </a:rPr>
                <a:t>-Ben Bernanke</a:t>
              </a:r>
            </a:p>
          </p:txBody>
        </p:sp>
      </p:grpSp>
      <p:pic>
        <p:nvPicPr>
          <p:cNvPr name="Picture 13" id="13"/>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1274522">
            <a:off x="-1398419" y="6288813"/>
            <a:ext cx="5333802" cy="5333802"/>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25" r="0" b="7825"/>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7340" r="0" b="7340"/>
          <a:stretch>
            <a:fillRect/>
          </a:stretch>
        </p:blipFill>
        <p:spPr>
          <a:xfrm flipH="false" flipV="false" rot="0">
            <a:off x="-305456" y="5700902"/>
            <a:ext cx="18943426" cy="4586098"/>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5721583" y="0"/>
            <a:ext cx="12566417" cy="8660355"/>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0">
            <a:off x="12492095" y="3565637"/>
            <a:ext cx="5795905" cy="7359879"/>
          </a:xfrm>
          <a:prstGeom prst="rect">
            <a:avLst/>
          </a:prstGeom>
        </p:spPr>
      </p:pic>
      <p:pic>
        <p:nvPicPr>
          <p:cNvPr name="Picture 6" id="6"/>
          <p:cNvPicPr>
            <a:picLocks noChangeAspect="true"/>
          </p:cNvPicPr>
          <p:nvPr/>
        </p:nvPicPr>
        <p:blipFill>
          <a:blip r:embed="rId7"/>
          <a:srcRect l="0" t="0" r="0" b="0"/>
          <a:stretch>
            <a:fillRect/>
          </a:stretch>
        </p:blipFill>
        <p:spPr>
          <a:xfrm flipH="false" flipV="false" rot="0">
            <a:off x="3514725" y="1028700"/>
            <a:ext cx="1816400" cy="1826214"/>
          </a:xfrm>
          <a:prstGeom prst="rect">
            <a:avLst/>
          </a:prstGeom>
        </p:spPr>
      </p:pic>
      <p:pic>
        <p:nvPicPr>
          <p:cNvPr name="Picture 7" id="7"/>
          <p:cNvPicPr>
            <a:picLocks noChangeAspect="true"/>
          </p:cNvPicPr>
          <p:nvPr/>
        </p:nvPicPr>
        <p:blipFill>
          <a:blip r:embed="rId8"/>
          <a:srcRect l="0" t="0" r="0" b="0"/>
          <a:stretch>
            <a:fillRect/>
          </a:stretch>
        </p:blipFill>
        <p:spPr>
          <a:xfrm flipH="false" flipV="false" rot="0">
            <a:off x="1028700" y="907482"/>
            <a:ext cx="1947431" cy="1947431"/>
          </a:xfrm>
          <a:prstGeom prst="rect">
            <a:avLst/>
          </a:prstGeom>
        </p:spPr>
      </p:pic>
      <p:sp>
        <p:nvSpPr>
          <p:cNvPr name="TextBox 8" id="8"/>
          <p:cNvSpPr txBox="true"/>
          <p:nvPr/>
        </p:nvSpPr>
        <p:spPr>
          <a:xfrm rot="0">
            <a:off x="1028700" y="2535651"/>
            <a:ext cx="12659557" cy="466725"/>
          </a:xfrm>
          <a:prstGeom prst="rect">
            <a:avLst/>
          </a:prstGeom>
        </p:spPr>
        <p:txBody>
          <a:bodyPr anchor="t" rtlCol="false" tIns="0" lIns="0" bIns="0" rIns="0">
            <a:spAutoFit/>
          </a:bodyPr>
          <a:lstStyle/>
          <a:p>
            <a:pPr algn="ctr">
              <a:lnSpc>
                <a:spcPts val="3600"/>
              </a:lnSpc>
            </a:pPr>
          </a:p>
        </p:txBody>
      </p:sp>
      <p:grpSp>
        <p:nvGrpSpPr>
          <p:cNvPr name="Group 9" id="9"/>
          <p:cNvGrpSpPr/>
          <p:nvPr/>
        </p:nvGrpSpPr>
        <p:grpSpPr>
          <a:xfrm rot="0">
            <a:off x="1028700" y="3146906"/>
            <a:ext cx="11463395" cy="2366543"/>
            <a:chOff x="0" y="0"/>
            <a:chExt cx="15284527" cy="3155391"/>
          </a:xfrm>
        </p:grpSpPr>
        <p:sp>
          <p:nvSpPr>
            <p:cNvPr name="TextBox 10" id="10"/>
            <p:cNvSpPr txBox="true"/>
            <p:nvPr/>
          </p:nvSpPr>
          <p:spPr>
            <a:xfrm rot="0">
              <a:off x="0" y="1583766"/>
              <a:ext cx="15284527" cy="1571625"/>
            </a:xfrm>
            <a:prstGeom prst="rect">
              <a:avLst/>
            </a:prstGeom>
          </p:spPr>
          <p:txBody>
            <a:bodyPr anchor="t" rtlCol="false" tIns="0" lIns="0" bIns="0" rIns="0">
              <a:spAutoFit/>
            </a:bodyPr>
            <a:lstStyle/>
            <a:p>
              <a:pPr>
                <a:lnSpc>
                  <a:spcPts val="9239"/>
                </a:lnSpc>
              </a:pPr>
              <a:r>
                <a:rPr lang="en-US" sz="7699">
                  <a:solidFill>
                    <a:srgbClr val="FE465C"/>
                  </a:solidFill>
                  <a:latin typeface="Aileron Heavy"/>
                </a:rPr>
                <a:t>HADAPI RESESI 2023, </a:t>
              </a:r>
            </a:p>
          </p:txBody>
        </p:sp>
        <p:sp>
          <p:nvSpPr>
            <p:cNvPr name="TextBox 11" id="11"/>
            <p:cNvSpPr txBox="true"/>
            <p:nvPr/>
          </p:nvSpPr>
          <p:spPr>
            <a:xfrm rot="0">
              <a:off x="0" y="0"/>
              <a:ext cx="15284527" cy="558800"/>
            </a:xfrm>
            <a:prstGeom prst="rect">
              <a:avLst/>
            </a:prstGeom>
          </p:spPr>
          <p:txBody>
            <a:bodyPr anchor="t" rtlCol="false" tIns="0" lIns="0" bIns="0" rIns="0">
              <a:spAutoFit/>
            </a:bodyPr>
            <a:lstStyle/>
            <a:p>
              <a:pPr algn="ctr">
                <a:lnSpc>
                  <a:spcPts val="3360"/>
                </a:lnSpc>
              </a:pPr>
            </a:p>
          </p:txBody>
        </p:sp>
      </p:grpSp>
      <p:pic>
        <p:nvPicPr>
          <p:cNvPr name="Picture 12" id="12"/>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1274522">
            <a:off x="-1398419" y="6288813"/>
            <a:ext cx="5333802" cy="5333802"/>
          </a:xfrm>
          <a:prstGeom prst="rect">
            <a:avLst/>
          </a:prstGeom>
        </p:spPr>
      </p:pic>
      <p:grpSp>
        <p:nvGrpSpPr>
          <p:cNvPr name="Group 13" id="13"/>
          <p:cNvGrpSpPr/>
          <p:nvPr/>
        </p:nvGrpSpPr>
        <p:grpSpPr>
          <a:xfrm rot="0">
            <a:off x="1028700" y="4458765"/>
            <a:ext cx="11463395" cy="2109368"/>
            <a:chOff x="0" y="0"/>
            <a:chExt cx="15284527" cy="2812491"/>
          </a:xfrm>
        </p:grpSpPr>
        <p:sp>
          <p:nvSpPr>
            <p:cNvPr name="TextBox 14" id="14"/>
            <p:cNvSpPr txBox="true"/>
            <p:nvPr/>
          </p:nvSpPr>
          <p:spPr>
            <a:xfrm rot="0">
              <a:off x="0" y="1583766"/>
              <a:ext cx="15284527" cy="1228725"/>
            </a:xfrm>
            <a:prstGeom prst="rect">
              <a:avLst/>
            </a:prstGeom>
          </p:spPr>
          <p:txBody>
            <a:bodyPr anchor="t" rtlCol="false" tIns="0" lIns="0" bIns="0" rIns="0">
              <a:spAutoFit/>
            </a:bodyPr>
            <a:lstStyle/>
            <a:p>
              <a:pPr>
                <a:lnSpc>
                  <a:spcPts val="7200"/>
                </a:lnSpc>
              </a:pPr>
              <a:r>
                <a:rPr lang="en-US" sz="6000">
                  <a:solidFill>
                    <a:srgbClr val="FDFEFF"/>
                  </a:solidFill>
                  <a:latin typeface="Aileron Heavy"/>
                </a:rPr>
                <a:t>INDONESIA HARUS SIAP SIAGA</a:t>
              </a:r>
            </a:p>
          </p:txBody>
        </p:sp>
        <p:sp>
          <p:nvSpPr>
            <p:cNvPr name="TextBox 15" id="15"/>
            <p:cNvSpPr txBox="true"/>
            <p:nvPr/>
          </p:nvSpPr>
          <p:spPr>
            <a:xfrm rot="0">
              <a:off x="0" y="0"/>
              <a:ext cx="15284527" cy="558800"/>
            </a:xfrm>
            <a:prstGeom prst="rect">
              <a:avLst/>
            </a:prstGeom>
          </p:spPr>
          <p:txBody>
            <a:bodyPr anchor="t" rtlCol="false" tIns="0" lIns="0" bIns="0" rIns="0">
              <a:spAutoFit/>
            </a:bodyPr>
            <a:lstStyle/>
            <a:p>
              <a:pPr algn="ctr">
                <a:lnSpc>
                  <a:spcPts val="3360"/>
                </a:lnSpc>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0899" r="0" b="4751"/>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435030" y="-689181"/>
            <a:ext cx="19158060" cy="3169062"/>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false" rot="0">
            <a:off x="13601700" y="580691"/>
            <a:ext cx="7315200" cy="2203704"/>
          </a:xfrm>
          <a:prstGeom prst="rect">
            <a:avLst/>
          </a:prstGeom>
        </p:spPr>
      </p:pic>
      <p:pic>
        <p:nvPicPr>
          <p:cNvPr name="Picture 5" id="5"/>
          <p:cNvPicPr>
            <a:picLocks noChangeAspect="true"/>
          </p:cNvPicPr>
          <p:nvPr/>
        </p:nvPicPr>
        <p:blipFill>
          <a:blip r:embed="rId7"/>
          <a:srcRect l="0" t="0" r="0" b="0"/>
          <a:stretch>
            <a:fillRect/>
          </a:stretch>
        </p:blipFill>
        <p:spPr>
          <a:xfrm flipH="false" flipV="false" rot="0">
            <a:off x="14835362" y="580691"/>
            <a:ext cx="1323634" cy="1330786"/>
          </a:xfrm>
          <a:prstGeom prst="rect">
            <a:avLst/>
          </a:prstGeom>
        </p:spPr>
      </p:pic>
      <p:grpSp>
        <p:nvGrpSpPr>
          <p:cNvPr name="Group 6" id="6"/>
          <p:cNvGrpSpPr/>
          <p:nvPr/>
        </p:nvGrpSpPr>
        <p:grpSpPr>
          <a:xfrm rot="0">
            <a:off x="6094133" y="7856308"/>
            <a:ext cx="5558577" cy="992417"/>
            <a:chOff x="0" y="0"/>
            <a:chExt cx="1463987" cy="261377"/>
          </a:xfrm>
        </p:grpSpPr>
        <p:sp>
          <p:nvSpPr>
            <p:cNvPr name="Freeform 7" id="7"/>
            <p:cNvSpPr/>
            <p:nvPr/>
          </p:nvSpPr>
          <p:spPr>
            <a:xfrm>
              <a:off x="0" y="0"/>
              <a:ext cx="1463987" cy="261377"/>
            </a:xfrm>
            <a:custGeom>
              <a:avLst/>
              <a:gdLst/>
              <a:ahLst/>
              <a:cxnLst/>
              <a:rect r="r" b="b" t="t" l="l"/>
              <a:pathLst>
                <a:path h="261377" w="1463987">
                  <a:moveTo>
                    <a:pt x="71032" y="0"/>
                  </a:moveTo>
                  <a:lnTo>
                    <a:pt x="1392955" y="0"/>
                  </a:lnTo>
                  <a:cubicBezTo>
                    <a:pt x="1432185" y="0"/>
                    <a:pt x="1463987" y="31802"/>
                    <a:pt x="1463987" y="71032"/>
                  </a:cubicBezTo>
                  <a:lnTo>
                    <a:pt x="1463987" y="190345"/>
                  </a:lnTo>
                  <a:cubicBezTo>
                    <a:pt x="1463987" y="229575"/>
                    <a:pt x="1432185" y="261377"/>
                    <a:pt x="1392955" y="261377"/>
                  </a:cubicBezTo>
                  <a:lnTo>
                    <a:pt x="71032" y="261377"/>
                  </a:lnTo>
                  <a:cubicBezTo>
                    <a:pt x="31802" y="261377"/>
                    <a:pt x="0" y="229575"/>
                    <a:pt x="0" y="190345"/>
                  </a:cubicBezTo>
                  <a:lnTo>
                    <a:pt x="0" y="71032"/>
                  </a:lnTo>
                  <a:cubicBezTo>
                    <a:pt x="0" y="31802"/>
                    <a:pt x="31802" y="0"/>
                    <a:pt x="71032" y="0"/>
                  </a:cubicBezTo>
                  <a:close/>
                </a:path>
              </a:pathLst>
            </a:custGeom>
            <a:solidFill>
              <a:srgbClr val="E5B31E">
                <a:alpha val="71765"/>
              </a:srgbClr>
            </a:solidFill>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a:lnSpc>
                  <a:spcPts val="2849"/>
                </a:lnSpc>
              </a:pPr>
            </a:p>
          </p:txBody>
        </p:sp>
      </p:grpSp>
      <p:pic>
        <p:nvPicPr>
          <p:cNvPr name="Picture 9" id="9"/>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3103496" y="3682505"/>
            <a:ext cx="1971165" cy="2011392"/>
          </a:xfrm>
          <a:prstGeom prst="rect">
            <a:avLst/>
          </a:prstGeom>
        </p:spPr>
      </p:pic>
      <p:pic>
        <p:nvPicPr>
          <p:cNvPr name="Picture 10" id="10"/>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2713514" y="3519181"/>
            <a:ext cx="1948990" cy="2338040"/>
          </a:xfrm>
          <a:prstGeom prst="rect">
            <a:avLst/>
          </a:prstGeom>
        </p:spPr>
      </p:pic>
      <p:pic>
        <p:nvPicPr>
          <p:cNvPr name="Picture 11" id="11"/>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2351355">
            <a:off x="3678831" y="7477364"/>
            <a:ext cx="2068936" cy="584474"/>
          </a:xfrm>
          <a:prstGeom prst="rect">
            <a:avLst/>
          </a:prstGeom>
        </p:spPr>
      </p:pic>
      <p:sp>
        <p:nvSpPr>
          <p:cNvPr name="TextBox 12" id="12"/>
          <p:cNvSpPr txBox="true"/>
          <p:nvPr/>
        </p:nvSpPr>
        <p:spPr>
          <a:xfrm rot="0">
            <a:off x="2854841" y="8112415"/>
            <a:ext cx="12081008" cy="537352"/>
          </a:xfrm>
          <a:prstGeom prst="rect">
            <a:avLst/>
          </a:prstGeom>
        </p:spPr>
        <p:txBody>
          <a:bodyPr anchor="t" rtlCol="false" tIns="0" lIns="0" bIns="0" rIns="0">
            <a:spAutoFit/>
          </a:bodyPr>
          <a:lstStyle/>
          <a:p>
            <a:pPr algn="ctr">
              <a:lnSpc>
                <a:spcPts val="3905"/>
              </a:lnSpc>
            </a:pPr>
            <a:r>
              <a:rPr lang="en-US" sz="3905">
                <a:solidFill>
                  <a:srgbClr val="FDFEFF"/>
                </a:solidFill>
                <a:latin typeface="Aileron Heavy"/>
              </a:rPr>
              <a:t>Analisis Cluster</a:t>
            </a:r>
          </a:p>
        </p:txBody>
      </p:sp>
      <p:pic>
        <p:nvPicPr>
          <p:cNvPr name="Picture 13" id="13"/>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true" rot="9090320">
            <a:off x="12057341" y="7607173"/>
            <a:ext cx="2068936" cy="584474"/>
          </a:xfrm>
          <a:prstGeom prst="rect">
            <a:avLst/>
          </a:prstGeom>
        </p:spPr>
      </p:pic>
      <p:pic>
        <p:nvPicPr>
          <p:cNvPr name="Picture 14" id="14"/>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435030" y="6470684"/>
            <a:ext cx="7224228" cy="4114800"/>
          </a:xfrm>
          <a:prstGeom prst="rect">
            <a:avLst/>
          </a:prstGeom>
        </p:spPr>
      </p:pic>
      <p:sp>
        <p:nvSpPr>
          <p:cNvPr name="TextBox 15" id="15"/>
          <p:cNvSpPr txBox="true"/>
          <p:nvPr/>
        </p:nvSpPr>
        <p:spPr>
          <a:xfrm rot="0">
            <a:off x="6486875" y="3738542"/>
            <a:ext cx="4988389" cy="2394904"/>
          </a:xfrm>
          <a:prstGeom prst="rect">
            <a:avLst/>
          </a:prstGeom>
        </p:spPr>
        <p:txBody>
          <a:bodyPr anchor="t" rtlCol="false" tIns="0" lIns="0" bIns="0" rIns="0">
            <a:spAutoFit/>
          </a:bodyPr>
          <a:lstStyle/>
          <a:p>
            <a:pPr algn="ctr">
              <a:lnSpc>
                <a:spcPts val="4662"/>
              </a:lnSpc>
            </a:pPr>
            <a:r>
              <a:rPr lang="en-US" sz="4662" spc="79">
                <a:solidFill>
                  <a:srgbClr val="E5B31E"/>
                </a:solidFill>
                <a:latin typeface="Aileron Heavy"/>
              </a:rPr>
              <a:t>LONJAKAN INFLASI AKIBAT TRANSPORTASI DI INDONESIA</a:t>
            </a:r>
          </a:p>
        </p:txBody>
      </p:sp>
      <p:sp>
        <p:nvSpPr>
          <p:cNvPr name="TextBox 16" id="16"/>
          <p:cNvSpPr txBox="true"/>
          <p:nvPr/>
        </p:nvSpPr>
        <p:spPr>
          <a:xfrm rot="0">
            <a:off x="659731" y="428625"/>
            <a:ext cx="9431996" cy="847725"/>
          </a:xfrm>
          <a:prstGeom prst="rect">
            <a:avLst/>
          </a:prstGeom>
        </p:spPr>
        <p:txBody>
          <a:bodyPr anchor="t" rtlCol="false" tIns="0" lIns="0" bIns="0" rIns="0">
            <a:spAutoFit/>
          </a:bodyPr>
          <a:lstStyle/>
          <a:p>
            <a:pPr>
              <a:lnSpc>
                <a:spcPts val="6600"/>
              </a:lnSpc>
            </a:pPr>
            <a:r>
              <a:rPr lang="en-US" sz="5500">
                <a:solidFill>
                  <a:srgbClr val="FDFEFF"/>
                </a:solidFill>
                <a:latin typeface="Aileron Heavy"/>
              </a:rPr>
              <a:t>SOLUSI PERMASALAHAN</a:t>
            </a:r>
          </a:p>
        </p:txBody>
      </p:sp>
      <p:sp>
        <p:nvSpPr>
          <p:cNvPr name="TextBox 17" id="17"/>
          <p:cNvSpPr txBox="true"/>
          <p:nvPr/>
        </p:nvSpPr>
        <p:spPr>
          <a:xfrm rot="0">
            <a:off x="1608029" y="6171546"/>
            <a:ext cx="5041777" cy="474452"/>
          </a:xfrm>
          <a:prstGeom prst="rect">
            <a:avLst/>
          </a:prstGeom>
        </p:spPr>
        <p:txBody>
          <a:bodyPr anchor="t" rtlCol="false" tIns="0" lIns="0" bIns="0" rIns="0">
            <a:spAutoFit/>
          </a:bodyPr>
          <a:lstStyle/>
          <a:p>
            <a:pPr algn="ctr">
              <a:lnSpc>
                <a:spcPts val="3554"/>
              </a:lnSpc>
            </a:pPr>
            <a:r>
              <a:rPr lang="en-US" sz="3554">
                <a:solidFill>
                  <a:srgbClr val="FDFEFF"/>
                </a:solidFill>
                <a:latin typeface="Aileron Heavy"/>
              </a:rPr>
              <a:t>K-Means Clustering</a:t>
            </a:r>
          </a:p>
        </p:txBody>
      </p:sp>
      <p:sp>
        <p:nvSpPr>
          <p:cNvPr name="TextBox 18" id="18"/>
          <p:cNvSpPr txBox="true"/>
          <p:nvPr/>
        </p:nvSpPr>
        <p:spPr>
          <a:xfrm rot="0">
            <a:off x="11126745" y="6171546"/>
            <a:ext cx="5041777" cy="925282"/>
          </a:xfrm>
          <a:prstGeom prst="rect">
            <a:avLst/>
          </a:prstGeom>
        </p:spPr>
        <p:txBody>
          <a:bodyPr anchor="t" rtlCol="false" tIns="0" lIns="0" bIns="0" rIns="0">
            <a:spAutoFit/>
          </a:bodyPr>
          <a:lstStyle/>
          <a:p>
            <a:pPr algn="ctr">
              <a:lnSpc>
                <a:spcPts val="3554"/>
              </a:lnSpc>
            </a:pPr>
            <a:r>
              <a:rPr lang="en-US" sz="3554">
                <a:solidFill>
                  <a:srgbClr val="FDFEFF"/>
                </a:solidFill>
                <a:latin typeface="Aileron Heavy"/>
              </a:rPr>
              <a:t>Elbow &amp; Grafik Shilouette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0899" r="0" b="4751"/>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435030" y="-689181"/>
            <a:ext cx="19158060" cy="3169062"/>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false" rot="0">
            <a:off x="13601700" y="580691"/>
            <a:ext cx="7315200" cy="2203704"/>
          </a:xfrm>
          <a:prstGeom prst="rect">
            <a:avLst/>
          </a:prstGeom>
        </p:spPr>
      </p:pic>
      <p:pic>
        <p:nvPicPr>
          <p:cNvPr name="Picture 5" id="5"/>
          <p:cNvPicPr>
            <a:picLocks noChangeAspect="true"/>
          </p:cNvPicPr>
          <p:nvPr/>
        </p:nvPicPr>
        <p:blipFill>
          <a:blip r:embed="rId7"/>
          <a:srcRect l="0" t="0" r="0" b="0"/>
          <a:stretch>
            <a:fillRect/>
          </a:stretch>
        </p:blipFill>
        <p:spPr>
          <a:xfrm flipH="false" flipV="false" rot="0">
            <a:off x="14835362" y="580691"/>
            <a:ext cx="1323634" cy="1330786"/>
          </a:xfrm>
          <a:prstGeom prst="rect">
            <a:avLst/>
          </a:prstGeom>
        </p:spPr>
      </p:pic>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true" flipV="false" rot="10620983">
            <a:off x="9699107" y="3518452"/>
            <a:ext cx="2068936" cy="584474"/>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0556179">
            <a:off x="6541335" y="3628277"/>
            <a:ext cx="2068936" cy="584474"/>
          </a:xfrm>
          <a:prstGeom prst="rect">
            <a:avLst/>
          </a:prstGeom>
        </p:spPr>
      </p:pic>
      <p:grpSp>
        <p:nvGrpSpPr>
          <p:cNvPr name="Group 8" id="8"/>
          <p:cNvGrpSpPr/>
          <p:nvPr/>
        </p:nvGrpSpPr>
        <p:grpSpPr>
          <a:xfrm rot="0">
            <a:off x="7575803" y="4590418"/>
            <a:ext cx="3490488" cy="3490488"/>
            <a:chOff x="0" y="0"/>
            <a:chExt cx="812800" cy="812800"/>
          </a:xfrm>
        </p:grpSpPr>
        <p:sp>
          <p:nvSpPr>
            <p:cNvPr name="Freeform 9" id="9"/>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alpha val="64706"/>
              </a:srgbClr>
            </a:soli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2849"/>
                </a:lnSpc>
              </a:pPr>
            </a:p>
          </p:txBody>
        </p:sp>
      </p:grpSp>
      <p:pic>
        <p:nvPicPr>
          <p:cNvPr name="Picture 11" id="11"/>
          <p:cNvPicPr>
            <a:picLocks noChangeAspect="true"/>
          </p:cNvPicPr>
          <p:nvPr/>
        </p:nvPicPr>
        <p:blipFill>
          <a:blip r:embed="rId10"/>
          <a:srcRect l="0" t="0" r="0" b="49886"/>
          <a:stretch>
            <a:fillRect/>
          </a:stretch>
        </p:blipFill>
        <p:spPr>
          <a:xfrm flipH="false" flipV="false" rot="0">
            <a:off x="12015324" y="4675212"/>
            <a:ext cx="5640076" cy="2749978"/>
          </a:xfrm>
          <a:prstGeom prst="rect">
            <a:avLst/>
          </a:prstGeom>
        </p:spPr>
      </p:pic>
      <p:grpSp>
        <p:nvGrpSpPr>
          <p:cNvPr name="Group 12" id="12"/>
          <p:cNvGrpSpPr/>
          <p:nvPr/>
        </p:nvGrpSpPr>
        <p:grpSpPr>
          <a:xfrm rot="0">
            <a:off x="-791816" y="8540071"/>
            <a:ext cx="7292811" cy="644247"/>
            <a:chOff x="0" y="0"/>
            <a:chExt cx="2460745" cy="217382"/>
          </a:xfrm>
        </p:grpSpPr>
        <p:sp>
          <p:nvSpPr>
            <p:cNvPr name="Freeform 13" id="13"/>
            <p:cNvSpPr/>
            <p:nvPr/>
          </p:nvSpPr>
          <p:spPr>
            <a:xfrm>
              <a:off x="0" y="0"/>
              <a:ext cx="2460745" cy="217382"/>
            </a:xfrm>
            <a:custGeom>
              <a:avLst/>
              <a:gdLst/>
              <a:ahLst/>
              <a:cxnLst/>
              <a:rect r="r" b="b" t="t" l="l"/>
              <a:pathLst>
                <a:path h="217382" w="2460745">
                  <a:moveTo>
                    <a:pt x="203200" y="0"/>
                  </a:moveTo>
                  <a:lnTo>
                    <a:pt x="2460745" y="0"/>
                  </a:lnTo>
                  <a:lnTo>
                    <a:pt x="2257545" y="217382"/>
                  </a:lnTo>
                  <a:lnTo>
                    <a:pt x="0" y="217382"/>
                  </a:lnTo>
                  <a:lnTo>
                    <a:pt x="203200" y="0"/>
                  </a:lnTo>
                  <a:close/>
                </a:path>
              </a:pathLst>
            </a:custGeom>
            <a:solidFill>
              <a:srgbClr val="E5B31E"/>
            </a:solidFill>
          </p:spPr>
        </p:sp>
        <p:sp>
          <p:nvSpPr>
            <p:cNvPr name="TextBox 14" id="14"/>
            <p:cNvSpPr txBox="true"/>
            <p:nvPr/>
          </p:nvSpPr>
          <p:spPr>
            <a:xfrm>
              <a:off x="101600" y="-57150"/>
              <a:ext cx="609600" cy="666750"/>
            </a:xfrm>
            <a:prstGeom prst="rect">
              <a:avLst/>
            </a:prstGeom>
          </p:spPr>
          <p:txBody>
            <a:bodyPr anchor="ctr" rtlCol="false" tIns="50800" lIns="50800" bIns="50800" rIns="50800"/>
            <a:lstStyle/>
            <a:p>
              <a:pPr algn="ctr">
                <a:lnSpc>
                  <a:spcPts val="2849"/>
                </a:lnSpc>
              </a:pPr>
            </a:p>
          </p:txBody>
        </p:sp>
      </p:grpSp>
      <p:grpSp>
        <p:nvGrpSpPr>
          <p:cNvPr name="Group 15" id="15"/>
          <p:cNvGrpSpPr/>
          <p:nvPr/>
        </p:nvGrpSpPr>
        <p:grpSpPr>
          <a:xfrm rot="0">
            <a:off x="-2842145" y="8530546"/>
            <a:ext cx="8760222" cy="773878"/>
            <a:chOff x="0" y="0"/>
            <a:chExt cx="2460745" cy="217382"/>
          </a:xfrm>
        </p:grpSpPr>
        <p:sp>
          <p:nvSpPr>
            <p:cNvPr name="Freeform 16" id="16"/>
            <p:cNvSpPr/>
            <p:nvPr/>
          </p:nvSpPr>
          <p:spPr>
            <a:xfrm>
              <a:off x="0" y="0"/>
              <a:ext cx="2460745" cy="217382"/>
            </a:xfrm>
            <a:custGeom>
              <a:avLst/>
              <a:gdLst/>
              <a:ahLst/>
              <a:cxnLst/>
              <a:rect r="r" b="b" t="t" l="l"/>
              <a:pathLst>
                <a:path h="217382" w="2460745">
                  <a:moveTo>
                    <a:pt x="203200" y="0"/>
                  </a:moveTo>
                  <a:lnTo>
                    <a:pt x="2460745" y="0"/>
                  </a:lnTo>
                  <a:lnTo>
                    <a:pt x="2257545" y="217382"/>
                  </a:lnTo>
                  <a:lnTo>
                    <a:pt x="0" y="217382"/>
                  </a:lnTo>
                  <a:lnTo>
                    <a:pt x="203200" y="0"/>
                  </a:lnTo>
                  <a:close/>
                </a:path>
              </a:pathLst>
            </a:custGeom>
            <a:solidFill>
              <a:srgbClr val="005179"/>
            </a:solidFill>
          </p:spPr>
        </p:sp>
        <p:sp>
          <p:nvSpPr>
            <p:cNvPr name="TextBox 17" id="17"/>
            <p:cNvSpPr txBox="true"/>
            <p:nvPr/>
          </p:nvSpPr>
          <p:spPr>
            <a:xfrm>
              <a:off x="101600" y="-57150"/>
              <a:ext cx="609600" cy="666750"/>
            </a:xfrm>
            <a:prstGeom prst="rect">
              <a:avLst/>
            </a:prstGeom>
          </p:spPr>
          <p:txBody>
            <a:bodyPr anchor="ctr" rtlCol="false" tIns="50800" lIns="50800" bIns="50800" rIns="50800"/>
            <a:lstStyle/>
            <a:p>
              <a:pPr algn="ctr">
                <a:lnSpc>
                  <a:spcPts val="2849"/>
                </a:lnSpc>
              </a:pPr>
            </a:p>
          </p:txBody>
        </p:sp>
      </p:grpSp>
      <p:grpSp>
        <p:nvGrpSpPr>
          <p:cNvPr name="Group 18" id="18"/>
          <p:cNvGrpSpPr/>
          <p:nvPr/>
        </p:nvGrpSpPr>
        <p:grpSpPr>
          <a:xfrm rot="0">
            <a:off x="10927117" y="8540071"/>
            <a:ext cx="7292811" cy="644247"/>
            <a:chOff x="0" y="0"/>
            <a:chExt cx="2460745" cy="217382"/>
          </a:xfrm>
        </p:grpSpPr>
        <p:sp>
          <p:nvSpPr>
            <p:cNvPr name="Freeform 19" id="19"/>
            <p:cNvSpPr/>
            <p:nvPr/>
          </p:nvSpPr>
          <p:spPr>
            <a:xfrm>
              <a:off x="0" y="0"/>
              <a:ext cx="2460745" cy="217382"/>
            </a:xfrm>
            <a:custGeom>
              <a:avLst/>
              <a:gdLst/>
              <a:ahLst/>
              <a:cxnLst/>
              <a:rect r="r" b="b" t="t" l="l"/>
              <a:pathLst>
                <a:path h="217382" w="2460745">
                  <a:moveTo>
                    <a:pt x="203200" y="0"/>
                  </a:moveTo>
                  <a:lnTo>
                    <a:pt x="2460745" y="0"/>
                  </a:lnTo>
                  <a:lnTo>
                    <a:pt x="2257545" y="217382"/>
                  </a:lnTo>
                  <a:lnTo>
                    <a:pt x="0" y="217382"/>
                  </a:lnTo>
                  <a:lnTo>
                    <a:pt x="203200" y="0"/>
                  </a:lnTo>
                  <a:close/>
                </a:path>
              </a:pathLst>
            </a:custGeom>
            <a:solidFill>
              <a:srgbClr val="E5B31E"/>
            </a:solidFill>
          </p:spPr>
        </p:sp>
        <p:sp>
          <p:nvSpPr>
            <p:cNvPr name="TextBox 20" id="20"/>
            <p:cNvSpPr txBox="true"/>
            <p:nvPr/>
          </p:nvSpPr>
          <p:spPr>
            <a:xfrm>
              <a:off x="101600" y="-57150"/>
              <a:ext cx="609600" cy="666750"/>
            </a:xfrm>
            <a:prstGeom prst="rect">
              <a:avLst/>
            </a:prstGeom>
          </p:spPr>
          <p:txBody>
            <a:bodyPr anchor="ctr" rtlCol="false" tIns="50800" lIns="50800" bIns="50800" rIns="50800"/>
            <a:lstStyle/>
            <a:p>
              <a:pPr algn="ctr">
                <a:lnSpc>
                  <a:spcPts val="2849"/>
                </a:lnSpc>
              </a:pPr>
            </a:p>
          </p:txBody>
        </p:sp>
      </p:grpSp>
      <p:grpSp>
        <p:nvGrpSpPr>
          <p:cNvPr name="Group 21" id="21"/>
          <p:cNvGrpSpPr/>
          <p:nvPr/>
        </p:nvGrpSpPr>
        <p:grpSpPr>
          <a:xfrm rot="0">
            <a:off x="11354645" y="8530546"/>
            <a:ext cx="8760222" cy="773878"/>
            <a:chOff x="0" y="0"/>
            <a:chExt cx="2460745" cy="217382"/>
          </a:xfrm>
        </p:grpSpPr>
        <p:sp>
          <p:nvSpPr>
            <p:cNvPr name="Freeform 22" id="22"/>
            <p:cNvSpPr/>
            <p:nvPr/>
          </p:nvSpPr>
          <p:spPr>
            <a:xfrm>
              <a:off x="0" y="0"/>
              <a:ext cx="2460745" cy="217382"/>
            </a:xfrm>
            <a:custGeom>
              <a:avLst/>
              <a:gdLst/>
              <a:ahLst/>
              <a:cxnLst/>
              <a:rect r="r" b="b" t="t" l="l"/>
              <a:pathLst>
                <a:path h="217382" w="2460745">
                  <a:moveTo>
                    <a:pt x="203200" y="0"/>
                  </a:moveTo>
                  <a:lnTo>
                    <a:pt x="2460745" y="0"/>
                  </a:lnTo>
                  <a:lnTo>
                    <a:pt x="2257545" y="217382"/>
                  </a:lnTo>
                  <a:lnTo>
                    <a:pt x="0" y="217382"/>
                  </a:lnTo>
                  <a:lnTo>
                    <a:pt x="203200" y="0"/>
                  </a:lnTo>
                  <a:close/>
                </a:path>
              </a:pathLst>
            </a:custGeom>
            <a:solidFill>
              <a:srgbClr val="005179"/>
            </a:solidFill>
          </p:spPr>
        </p:sp>
        <p:sp>
          <p:nvSpPr>
            <p:cNvPr name="TextBox 23" id="23"/>
            <p:cNvSpPr txBox="true"/>
            <p:nvPr/>
          </p:nvSpPr>
          <p:spPr>
            <a:xfrm>
              <a:off x="101600" y="-57150"/>
              <a:ext cx="609600" cy="666750"/>
            </a:xfrm>
            <a:prstGeom prst="rect">
              <a:avLst/>
            </a:prstGeom>
          </p:spPr>
          <p:txBody>
            <a:bodyPr anchor="ctr" rtlCol="false" tIns="50800" lIns="50800" bIns="50800" rIns="50800"/>
            <a:lstStyle/>
            <a:p>
              <a:pPr algn="ctr">
                <a:lnSpc>
                  <a:spcPts val="2849"/>
                </a:lnSpc>
              </a:pPr>
            </a:p>
          </p:txBody>
        </p:sp>
      </p:grpSp>
      <p:pic>
        <p:nvPicPr>
          <p:cNvPr name="Picture 24" id="24"/>
          <p:cNvPicPr>
            <a:picLocks noChangeAspect="true"/>
          </p:cNvPicPr>
          <p:nvPr/>
        </p:nvPicPr>
        <p:blipFill>
          <a:blip r:embed="rId11"/>
          <a:srcRect l="0" t="0" r="0" b="50160"/>
          <a:stretch>
            <a:fillRect/>
          </a:stretch>
        </p:blipFill>
        <p:spPr>
          <a:xfrm flipH="false" flipV="false" rot="0">
            <a:off x="2088767" y="4037037"/>
            <a:ext cx="2921643" cy="4083934"/>
          </a:xfrm>
          <a:prstGeom prst="rect">
            <a:avLst/>
          </a:prstGeom>
        </p:spPr>
      </p:pic>
      <p:sp>
        <p:nvSpPr>
          <p:cNvPr name="TextBox 25" id="25"/>
          <p:cNvSpPr txBox="true"/>
          <p:nvPr/>
        </p:nvSpPr>
        <p:spPr>
          <a:xfrm rot="0">
            <a:off x="659731" y="428625"/>
            <a:ext cx="9431996" cy="923925"/>
          </a:xfrm>
          <a:prstGeom prst="rect">
            <a:avLst/>
          </a:prstGeom>
        </p:spPr>
        <p:txBody>
          <a:bodyPr anchor="t" rtlCol="false" tIns="0" lIns="0" bIns="0" rIns="0">
            <a:spAutoFit/>
          </a:bodyPr>
          <a:lstStyle/>
          <a:p>
            <a:pPr>
              <a:lnSpc>
                <a:spcPts val="7200"/>
              </a:lnSpc>
            </a:pPr>
            <a:r>
              <a:rPr lang="en-US" sz="6000">
                <a:solidFill>
                  <a:srgbClr val="FDFEFF"/>
                </a:solidFill>
                <a:latin typeface="Aileron Heavy"/>
              </a:rPr>
              <a:t>METODOLOGI</a:t>
            </a:r>
          </a:p>
        </p:txBody>
      </p:sp>
      <p:sp>
        <p:nvSpPr>
          <p:cNvPr name="TextBox 26" id="26"/>
          <p:cNvSpPr txBox="true"/>
          <p:nvPr/>
        </p:nvSpPr>
        <p:spPr>
          <a:xfrm rot="0">
            <a:off x="7182501" y="5921036"/>
            <a:ext cx="4277093" cy="886402"/>
          </a:xfrm>
          <a:prstGeom prst="rect">
            <a:avLst/>
          </a:prstGeom>
        </p:spPr>
        <p:txBody>
          <a:bodyPr anchor="t" rtlCol="false" tIns="0" lIns="0" bIns="0" rIns="0">
            <a:spAutoFit/>
          </a:bodyPr>
          <a:lstStyle/>
          <a:p>
            <a:pPr algn="ctr">
              <a:lnSpc>
                <a:spcPts val="3397"/>
              </a:lnSpc>
            </a:pPr>
            <a:r>
              <a:rPr lang="en-US" sz="3397" spc="57">
                <a:solidFill>
                  <a:srgbClr val="044469"/>
                </a:solidFill>
                <a:latin typeface="Aileron Heavy"/>
              </a:rPr>
              <a:t>VARIABEL PENELITIAN</a:t>
            </a:r>
          </a:p>
        </p:txBody>
      </p:sp>
      <p:sp>
        <p:nvSpPr>
          <p:cNvPr name="TextBox 27" id="27"/>
          <p:cNvSpPr txBox="true"/>
          <p:nvPr/>
        </p:nvSpPr>
        <p:spPr>
          <a:xfrm rot="0">
            <a:off x="1028700" y="2958999"/>
            <a:ext cx="5041777" cy="866266"/>
          </a:xfrm>
          <a:prstGeom prst="rect">
            <a:avLst/>
          </a:prstGeom>
        </p:spPr>
        <p:txBody>
          <a:bodyPr anchor="t" rtlCol="false" tIns="0" lIns="0" bIns="0" rIns="0">
            <a:spAutoFit/>
          </a:bodyPr>
          <a:lstStyle/>
          <a:p>
            <a:pPr algn="ctr">
              <a:lnSpc>
                <a:spcPts val="3354"/>
              </a:lnSpc>
            </a:pPr>
            <a:r>
              <a:rPr lang="en-US" sz="3354">
                <a:solidFill>
                  <a:srgbClr val="FDFEFF"/>
                </a:solidFill>
                <a:latin typeface="Aileron Heavy"/>
              </a:rPr>
              <a:t>Persentase Kemiskinan (X1)</a:t>
            </a:r>
          </a:p>
        </p:txBody>
      </p:sp>
      <p:sp>
        <p:nvSpPr>
          <p:cNvPr name="TextBox 28" id="28"/>
          <p:cNvSpPr txBox="true"/>
          <p:nvPr/>
        </p:nvSpPr>
        <p:spPr>
          <a:xfrm rot="0">
            <a:off x="12239051" y="3170771"/>
            <a:ext cx="5041777" cy="866266"/>
          </a:xfrm>
          <a:prstGeom prst="rect">
            <a:avLst/>
          </a:prstGeom>
        </p:spPr>
        <p:txBody>
          <a:bodyPr anchor="t" rtlCol="false" tIns="0" lIns="0" bIns="0" rIns="0">
            <a:spAutoFit/>
          </a:bodyPr>
          <a:lstStyle/>
          <a:p>
            <a:pPr algn="ctr">
              <a:lnSpc>
                <a:spcPts val="3354"/>
              </a:lnSpc>
            </a:pPr>
            <a:r>
              <a:rPr lang="en-US" sz="3354">
                <a:solidFill>
                  <a:srgbClr val="FDFEFF"/>
                </a:solidFill>
                <a:latin typeface="Aileron Heavy"/>
              </a:rPr>
              <a:t>Persentase Jumlah Transportasi (X2)</a:t>
            </a:r>
          </a:p>
        </p:txBody>
      </p:sp>
      <p:sp>
        <p:nvSpPr>
          <p:cNvPr name="TextBox 29" id="29"/>
          <p:cNvSpPr txBox="true"/>
          <p:nvPr/>
        </p:nvSpPr>
        <p:spPr>
          <a:xfrm rot="0">
            <a:off x="640744" y="8771712"/>
            <a:ext cx="4715998" cy="409718"/>
          </a:xfrm>
          <a:prstGeom prst="rect">
            <a:avLst/>
          </a:prstGeom>
        </p:spPr>
        <p:txBody>
          <a:bodyPr anchor="t" rtlCol="false" tIns="0" lIns="0" bIns="0" rIns="0">
            <a:spAutoFit/>
          </a:bodyPr>
          <a:lstStyle/>
          <a:p>
            <a:pPr>
              <a:lnSpc>
                <a:spcPts val="3005"/>
              </a:lnSpc>
            </a:pPr>
            <a:r>
              <a:rPr lang="en-US" sz="3005">
                <a:solidFill>
                  <a:srgbClr val="FDFEFF"/>
                </a:solidFill>
                <a:latin typeface="Aileron Heavy"/>
              </a:rPr>
              <a:t>Sumber : BPS 2022</a:t>
            </a:r>
          </a:p>
        </p:txBody>
      </p:sp>
      <p:sp>
        <p:nvSpPr>
          <p:cNvPr name="TextBox 30" id="30"/>
          <p:cNvSpPr txBox="true"/>
          <p:nvPr/>
        </p:nvSpPr>
        <p:spPr>
          <a:xfrm rot="0">
            <a:off x="12247187" y="8705279"/>
            <a:ext cx="6499985" cy="351933"/>
          </a:xfrm>
          <a:prstGeom prst="rect">
            <a:avLst/>
          </a:prstGeom>
        </p:spPr>
        <p:txBody>
          <a:bodyPr anchor="t" rtlCol="false" tIns="0" lIns="0" bIns="0" rIns="0">
            <a:spAutoFit/>
          </a:bodyPr>
          <a:lstStyle/>
          <a:p>
            <a:pPr>
              <a:lnSpc>
                <a:spcPts val="2605"/>
              </a:lnSpc>
            </a:pPr>
            <a:r>
              <a:rPr lang="en-US" sz="2605">
                <a:solidFill>
                  <a:srgbClr val="FDFEFF"/>
                </a:solidFill>
                <a:latin typeface="Aileron Heavy"/>
              </a:rPr>
              <a:t>Sumber : Korlantas Polri 2022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0899" r="0" b="4751"/>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435030" y="-689181"/>
            <a:ext cx="19158060" cy="3169062"/>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false" rot="0">
            <a:off x="13601700" y="580691"/>
            <a:ext cx="7315200" cy="2203704"/>
          </a:xfrm>
          <a:prstGeom prst="rect">
            <a:avLst/>
          </a:prstGeom>
        </p:spPr>
      </p:pic>
      <p:pic>
        <p:nvPicPr>
          <p:cNvPr name="Picture 5" id="5"/>
          <p:cNvPicPr>
            <a:picLocks noChangeAspect="true"/>
          </p:cNvPicPr>
          <p:nvPr/>
        </p:nvPicPr>
        <p:blipFill>
          <a:blip r:embed="rId7"/>
          <a:srcRect l="0" t="0" r="0" b="0"/>
          <a:stretch>
            <a:fillRect/>
          </a:stretch>
        </p:blipFill>
        <p:spPr>
          <a:xfrm flipH="false" flipV="false" rot="0">
            <a:off x="14835362" y="580691"/>
            <a:ext cx="1323634" cy="1330786"/>
          </a:xfrm>
          <a:prstGeom prst="rect">
            <a:avLst/>
          </a:prstGeom>
        </p:spPr>
      </p:pic>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true" flipV="false" rot="10620983">
            <a:off x="9699107" y="3518452"/>
            <a:ext cx="2068936" cy="584474"/>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0556179">
            <a:off x="6541335" y="3628277"/>
            <a:ext cx="2068936" cy="584474"/>
          </a:xfrm>
          <a:prstGeom prst="rect">
            <a:avLst/>
          </a:prstGeom>
        </p:spPr>
      </p:pic>
      <p:grpSp>
        <p:nvGrpSpPr>
          <p:cNvPr name="Group 8" id="8"/>
          <p:cNvGrpSpPr/>
          <p:nvPr/>
        </p:nvGrpSpPr>
        <p:grpSpPr>
          <a:xfrm rot="0">
            <a:off x="7575803" y="4590418"/>
            <a:ext cx="3490488" cy="3490488"/>
            <a:chOff x="0" y="0"/>
            <a:chExt cx="812800" cy="812800"/>
          </a:xfrm>
        </p:grpSpPr>
        <p:sp>
          <p:nvSpPr>
            <p:cNvPr name="Freeform 9" id="9"/>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alpha val="64706"/>
              </a:srgbClr>
            </a:soli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2849"/>
                </a:lnSpc>
              </a:pPr>
            </a:p>
          </p:txBody>
        </p:sp>
      </p:grpSp>
      <p:pic>
        <p:nvPicPr>
          <p:cNvPr name="Picture 11" id="11"/>
          <p:cNvPicPr>
            <a:picLocks noChangeAspect="true"/>
          </p:cNvPicPr>
          <p:nvPr/>
        </p:nvPicPr>
        <p:blipFill>
          <a:blip r:embed="rId10"/>
          <a:srcRect l="0" t="0" r="0" b="0"/>
          <a:stretch>
            <a:fillRect/>
          </a:stretch>
        </p:blipFill>
        <p:spPr>
          <a:xfrm flipH="false" flipV="false" rot="0">
            <a:off x="827988" y="4843930"/>
            <a:ext cx="5506788" cy="2749978"/>
          </a:xfrm>
          <a:prstGeom prst="rect">
            <a:avLst/>
          </a:prstGeom>
        </p:spPr>
      </p:pic>
      <p:grpSp>
        <p:nvGrpSpPr>
          <p:cNvPr name="Group 12" id="12"/>
          <p:cNvGrpSpPr/>
          <p:nvPr/>
        </p:nvGrpSpPr>
        <p:grpSpPr>
          <a:xfrm rot="0">
            <a:off x="-791816" y="8540071"/>
            <a:ext cx="7292811" cy="644247"/>
            <a:chOff x="0" y="0"/>
            <a:chExt cx="2460745" cy="217382"/>
          </a:xfrm>
        </p:grpSpPr>
        <p:sp>
          <p:nvSpPr>
            <p:cNvPr name="Freeform 13" id="13"/>
            <p:cNvSpPr/>
            <p:nvPr/>
          </p:nvSpPr>
          <p:spPr>
            <a:xfrm>
              <a:off x="0" y="0"/>
              <a:ext cx="2460745" cy="217382"/>
            </a:xfrm>
            <a:custGeom>
              <a:avLst/>
              <a:gdLst/>
              <a:ahLst/>
              <a:cxnLst/>
              <a:rect r="r" b="b" t="t" l="l"/>
              <a:pathLst>
                <a:path h="217382" w="2460745">
                  <a:moveTo>
                    <a:pt x="203200" y="0"/>
                  </a:moveTo>
                  <a:lnTo>
                    <a:pt x="2460745" y="0"/>
                  </a:lnTo>
                  <a:lnTo>
                    <a:pt x="2257545" y="217382"/>
                  </a:lnTo>
                  <a:lnTo>
                    <a:pt x="0" y="217382"/>
                  </a:lnTo>
                  <a:lnTo>
                    <a:pt x="203200" y="0"/>
                  </a:lnTo>
                  <a:close/>
                </a:path>
              </a:pathLst>
            </a:custGeom>
            <a:solidFill>
              <a:srgbClr val="E5B31E"/>
            </a:solidFill>
          </p:spPr>
        </p:sp>
        <p:sp>
          <p:nvSpPr>
            <p:cNvPr name="TextBox 14" id="14"/>
            <p:cNvSpPr txBox="true"/>
            <p:nvPr/>
          </p:nvSpPr>
          <p:spPr>
            <a:xfrm>
              <a:off x="101600" y="-57150"/>
              <a:ext cx="609600" cy="666750"/>
            </a:xfrm>
            <a:prstGeom prst="rect">
              <a:avLst/>
            </a:prstGeom>
          </p:spPr>
          <p:txBody>
            <a:bodyPr anchor="ctr" rtlCol="false" tIns="50800" lIns="50800" bIns="50800" rIns="50800"/>
            <a:lstStyle/>
            <a:p>
              <a:pPr algn="ctr">
                <a:lnSpc>
                  <a:spcPts val="2849"/>
                </a:lnSpc>
              </a:pPr>
            </a:p>
          </p:txBody>
        </p:sp>
      </p:grpSp>
      <p:grpSp>
        <p:nvGrpSpPr>
          <p:cNvPr name="Group 15" id="15"/>
          <p:cNvGrpSpPr/>
          <p:nvPr/>
        </p:nvGrpSpPr>
        <p:grpSpPr>
          <a:xfrm rot="0">
            <a:off x="-2842145" y="8530546"/>
            <a:ext cx="8760222" cy="773878"/>
            <a:chOff x="0" y="0"/>
            <a:chExt cx="2460745" cy="217382"/>
          </a:xfrm>
        </p:grpSpPr>
        <p:sp>
          <p:nvSpPr>
            <p:cNvPr name="Freeform 16" id="16"/>
            <p:cNvSpPr/>
            <p:nvPr/>
          </p:nvSpPr>
          <p:spPr>
            <a:xfrm>
              <a:off x="0" y="0"/>
              <a:ext cx="2460745" cy="217382"/>
            </a:xfrm>
            <a:custGeom>
              <a:avLst/>
              <a:gdLst/>
              <a:ahLst/>
              <a:cxnLst/>
              <a:rect r="r" b="b" t="t" l="l"/>
              <a:pathLst>
                <a:path h="217382" w="2460745">
                  <a:moveTo>
                    <a:pt x="203200" y="0"/>
                  </a:moveTo>
                  <a:lnTo>
                    <a:pt x="2460745" y="0"/>
                  </a:lnTo>
                  <a:lnTo>
                    <a:pt x="2257545" y="217382"/>
                  </a:lnTo>
                  <a:lnTo>
                    <a:pt x="0" y="217382"/>
                  </a:lnTo>
                  <a:lnTo>
                    <a:pt x="203200" y="0"/>
                  </a:lnTo>
                  <a:close/>
                </a:path>
              </a:pathLst>
            </a:custGeom>
            <a:solidFill>
              <a:srgbClr val="005179"/>
            </a:solidFill>
          </p:spPr>
        </p:sp>
        <p:sp>
          <p:nvSpPr>
            <p:cNvPr name="TextBox 17" id="17"/>
            <p:cNvSpPr txBox="true"/>
            <p:nvPr/>
          </p:nvSpPr>
          <p:spPr>
            <a:xfrm>
              <a:off x="101600" y="-57150"/>
              <a:ext cx="609600" cy="666750"/>
            </a:xfrm>
            <a:prstGeom prst="rect">
              <a:avLst/>
            </a:prstGeom>
          </p:spPr>
          <p:txBody>
            <a:bodyPr anchor="ctr" rtlCol="false" tIns="50800" lIns="50800" bIns="50800" rIns="50800"/>
            <a:lstStyle/>
            <a:p>
              <a:pPr algn="ctr">
                <a:lnSpc>
                  <a:spcPts val="2849"/>
                </a:lnSpc>
              </a:pPr>
            </a:p>
          </p:txBody>
        </p:sp>
      </p:grpSp>
      <p:grpSp>
        <p:nvGrpSpPr>
          <p:cNvPr name="Group 18" id="18"/>
          <p:cNvGrpSpPr/>
          <p:nvPr/>
        </p:nvGrpSpPr>
        <p:grpSpPr>
          <a:xfrm rot="0">
            <a:off x="10927117" y="8540071"/>
            <a:ext cx="7292811" cy="644247"/>
            <a:chOff x="0" y="0"/>
            <a:chExt cx="2460745" cy="217382"/>
          </a:xfrm>
        </p:grpSpPr>
        <p:sp>
          <p:nvSpPr>
            <p:cNvPr name="Freeform 19" id="19"/>
            <p:cNvSpPr/>
            <p:nvPr/>
          </p:nvSpPr>
          <p:spPr>
            <a:xfrm>
              <a:off x="0" y="0"/>
              <a:ext cx="2460745" cy="217382"/>
            </a:xfrm>
            <a:custGeom>
              <a:avLst/>
              <a:gdLst/>
              <a:ahLst/>
              <a:cxnLst/>
              <a:rect r="r" b="b" t="t" l="l"/>
              <a:pathLst>
                <a:path h="217382" w="2460745">
                  <a:moveTo>
                    <a:pt x="203200" y="0"/>
                  </a:moveTo>
                  <a:lnTo>
                    <a:pt x="2460745" y="0"/>
                  </a:lnTo>
                  <a:lnTo>
                    <a:pt x="2257545" y="217382"/>
                  </a:lnTo>
                  <a:lnTo>
                    <a:pt x="0" y="217382"/>
                  </a:lnTo>
                  <a:lnTo>
                    <a:pt x="203200" y="0"/>
                  </a:lnTo>
                  <a:close/>
                </a:path>
              </a:pathLst>
            </a:custGeom>
            <a:solidFill>
              <a:srgbClr val="E5B31E"/>
            </a:solidFill>
          </p:spPr>
        </p:sp>
        <p:sp>
          <p:nvSpPr>
            <p:cNvPr name="TextBox 20" id="20"/>
            <p:cNvSpPr txBox="true"/>
            <p:nvPr/>
          </p:nvSpPr>
          <p:spPr>
            <a:xfrm>
              <a:off x="101600" y="-57150"/>
              <a:ext cx="609600" cy="666750"/>
            </a:xfrm>
            <a:prstGeom prst="rect">
              <a:avLst/>
            </a:prstGeom>
          </p:spPr>
          <p:txBody>
            <a:bodyPr anchor="ctr" rtlCol="false" tIns="50800" lIns="50800" bIns="50800" rIns="50800"/>
            <a:lstStyle/>
            <a:p>
              <a:pPr algn="ctr">
                <a:lnSpc>
                  <a:spcPts val="2849"/>
                </a:lnSpc>
              </a:pPr>
            </a:p>
          </p:txBody>
        </p:sp>
      </p:grpSp>
      <p:grpSp>
        <p:nvGrpSpPr>
          <p:cNvPr name="Group 21" id="21"/>
          <p:cNvGrpSpPr/>
          <p:nvPr/>
        </p:nvGrpSpPr>
        <p:grpSpPr>
          <a:xfrm rot="0">
            <a:off x="11354645" y="8530546"/>
            <a:ext cx="8760222" cy="773878"/>
            <a:chOff x="0" y="0"/>
            <a:chExt cx="2460745" cy="217382"/>
          </a:xfrm>
        </p:grpSpPr>
        <p:sp>
          <p:nvSpPr>
            <p:cNvPr name="Freeform 22" id="22"/>
            <p:cNvSpPr/>
            <p:nvPr/>
          </p:nvSpPr>
          <p:spPr>
            <a:xfrm>
              <a:off x="0" y="0"/>
              <a:ext cx="2460745" cy="217382"/>
            </a:xfrm>
            <a:custGeom>
              <a:avLst/>
              <a:gdLst/>
              <a:ahLst/>
              <a:cxnLst/>
              <a:rect r="r" b="b" t="t" l="l"/>
              <a:pathLst>
                <a:path h="217382" w="2460745">
                  <a:moveTo>
                    <a:pt x="203200" y="0"/>
                  </a:moveTo>
                  <a:lnTo>
                    <a:pt x="2460745" y="0"/>
                  </a:lnTo>
                  <a:lnTo>
                    <a:pt x="2257545" y="217382"/>
                  </a:lnTo>
                  <a:lnTo>
                    <a:pt x="0" y="217382"/>
                  </a:lnTo>
                  <a:lnTo>
                    <a:pt x="203200" y="0"/>
                  </a:lnTo>
                  <a:close/>
                </a:path>
              </a:pathLst>
            </a:custGeom>
            <a:solidFill>
              <a:srgbClr val="005179"/>
            </a:solidFill>
          </p:spPr>
        </p:sp>
        <p:sp>
          <p:nvSpPr>
            <p:cNvPr name="TextBox 23" id="23"/>
            <p:cNvSpPr txBox="true"/>
            <p:nvPr/>
          </p:nvSpPr>
          <p:spPr>
            <a:xfrm>
              <a:off x="101600" y="-57150"/>
              <a:ext cx="609600" cy="666750"/>
            </a:xfrm>
            <a:prstGeom prst="rect">
              <a:avLst/>
            </a:prstGeom>
          </p:spPr>
          <p:txBody>
            <a:bodyPr anchor="ctr" rtlCol="false" tIns="50800" lIns="50800" bIns="50800" rIns="50800"/>
            <a:lstStyle/>
            <a:p>
              <a:pPr algn="ctr">
                <a:lnSpc>
                  <a:spcPts val="2849"/>
                </a:lnSpc>
              </a:pPr>
            </a:p>
          </p:txBody>
        </p:sp>
      </p:grpSp>
      <p:pic>
        <p:nvPicPr>
          <p:cNvPr name="Picture 24" id="24"/>
          <p:cNvPicPr>
            <a:picLocks noChangeAspect="true"/>
          </p:cNvPicPr>
          <p:nvPr/>
        </p:nvPicPr>
        <p:blipFill>
          <a:blip r:embed="rId11"/>
          <a:srcRect l="0" t="0" r="0" b="0"/>
          <a:stretch>
            <a:fillRect/>
          </a:stretch>
        </p:blipFill>
        <p:spPr>
          <a:xfrm flipH="false" flipV="false" rot="0">
            <a:off x="11728999" y="4732974"/>
            <a:ext cx="5689048" cy="2971891"/>
          </a:xfrm>
          <a:prstGeom prst="rect">
            <a:avLst/>
          </a:prstGeom>
        </p:spPr>
      </p:pic>
      <p:sp>
        <p:nvSpPr>
          <p:cNvPr name="TextBox 25" id="25"/>
          <p:cNvSpPr txBox="true"/>
          <p:nvPr/>
        </p:nvSpPr>
        <p:spPr>
          <a:xfrm rot="0">
            <a:off x="659731" y="428625"/>
            <a:ext cx="9431996" cy="923925"/>
          </a:xfrm>
          <a:prstGeom prst="rect">
            <a:avLst/>
          </a:prstGeom>
        </p:spPr>
        <p:txBody>
          <a:bodyPr anchor="t" rtlCol="false" tIns="0" lIns="0" bIns="0" rIns="0">
            <a:spAutoFit/>
          </a:bodyPr>
          <a:lstStyle/>
          <a:p>
            <a:pPr>
              <a:lnSpc>
                <a:spcPts val="7200"/>
              </a:lnSpc>
            </a:pPr>
            <a:r>
              <a:rPr lang="en-US" sz="6000">
                <a:solidFill>
                  <a:srgbClr val="FDFEFF"/>
                </a:solidFill>
                <a:latin typeface="Aileron Heavy"/>
              </a:rPr>
              <a:t>METODOLOGI</a:t>
            </a:r>
          </a:p>
        </p:txBody>
      </p:sp>
      <p:sp>
        <p:nvSpPr>
          <p:cNvPr name="TextBox 26" id="26"/>
          <p:cNvSpPr txBox="true"/>
          <p:nvPr/>
        </p:nvSpPr>
        <p:spPr>
          <a:xfrm rot="0">
            <a:off x="7182501" y="5921036"/>
            <a:ext cx="4277093" cy="886402"/>
          </a:xfrm>
          <a:prstGeom prst="rect">
            <a:avLst/>
          </a:prstGeom>
        </p:spPr>
        <p:txBody>
          <a:bodyPr anchor="t" rtlCol="false" tIns="0" lIns="0" bIns="0" rIns="0">
            <a:spAutoFit/>
          </a:bodyPr>
          <a:lstStyle/>
          <a:p>
            <a:pPr algn="ctr">
              <a:lnSpc>
                <a:spcPts val="3397"/>
              </a:lnSpc>
            </a:pPr>
            <a:r>
              <a:rPr lang="en-US" sz="3397" spc="57">
                <a:solidFill>
                  <a:srgbClr val="044469"/>
                </a:solidFill>
                <a:latin typeface="Aileron Heavy"/>
              </a:rPr>
              <a:t>VARIABEL PENELITIAN</a:t>
            </a:r>
          </a:p>
        </p:txBody>
      </p:sp>
      <p:sp>
        <p:nvSpPr>
          <p:cNvPr name="TextBox 27" id="27"/>
          <p:cNvSpPr txBox="true"/>
          <p:nvPr/>
        </p:nvSpPr>
        <p:spPr>
          <a:xfrm rot="0">
            <a:off x="1028700" y="3598354"/>
            <a:ext cx="5041777" cy="866266"/>
          </a:xfrm>
          <a:prstGeom prst="rect">
            <a:avLst/>
          </a:prstGeom>
        </p:spPr>
        <p:txBody>
          <a:bodyPr anchor="t" rtlCol="false" tIns="0" lIns="0" bIns="0" rIns="0">
            <a:spAutoFit/>
          </a:bodyPr>
          <a:lstStyle/>
          <a:p>
            <a:pPr algn="ctr">
              <a:lnSpc>
                <a:spcPts val="3354"/>
              </a:lnSpc>
            </a:pPr>
            <a:r>
              <a:rPr lang="en-US" sz="3354">
                <a:solidFill>
                  <a:srgbClr val="FDFEFF"/>
                </a:solidFill>
                <a:latin typeface="Aileron Heavy"/>
              </a:rPr>
              <a:t>Persentase Penggunaan Transportasi (X3)</a:t>
            </a:r>
          </a:p>
        </p:txBody>
      </p:sp>
      <p:sp>
        <p:nvSpPr>
          <p:cNvPr name="TextBox 28" id="28"/>
          <p:cNvSpPr txBox="true"/>
          <p:nvPr/>
        </p:nvSpPr>
        <p:spPr>
          <a:xfrm rot="0">
            <a:off x="12314474" y="3515957"/>
            <a:ext cx="5041777" cy="866266"/>
          </a:xfrm>
          <a:prstGeom prst="rect">
            <a:avLst/>
          </a:prstGeom>
        </p:spPr>
        <p:txBody>
          <a:bodyPr anchor="t" rtlCol="false" tIns="0" lIns="0" bIns="0" rIns="0">
            <a:spAutoFit/>
          </a:bodyPr>
          <a:lstStyle/>
          <a:p>
            <a:pPr algn="ctr">
              <a:lnSpc>
                <a:spcPts val="3354"/>
              </a:lnSpc>
            </a:pPr>
            <a:r>
              <a:rPr lang="en-US" sz="3354">
                <a:solidFill>
                  <a:srgbClr val="FDFEFF"/>
                </a:solidFill>
                <a:latin typeface="Aileron Heavy"/>
              </a:rPr>
              <a:t>Persentase Luas  Wilayah (X4)</a:t>
            </a:r>
          </a:p>
        </p:txBody>
      </p:sp>
      <p:sp>
        <p:nvSpPr>
          <p:cNvPr name="TextBox 29" id="29"/>
          <p:cNvSpPr txBox="true"/>
          <p:nvPr/>
        </p:nvSpPr>
        <p:spPr>
          <a:xfrm rot="0">
            <a:off x="640744" y="8771712"/>
            <a:ext cx="4715998" cy="409718"/>
          </a:xfrm>
          <a:prstGeom prst="rect">
            <a:avLst/>
          </a:prstGeom>
        </p:spPr>
        <p:txBody>
          <a:bodyPr anchor="t" rtlCol="false" tIns="0" lIns="0" bIns="0" rIns="0">
            <a:spAutoFit/>
          </a:bodyPr>
          <a:lstStyle/>
          <a:p>
            <a:pPr>
              <a:lnSpc>
                <a:spcPts val="3005"/>
              </a:lnSpc>
            </a:pPr>
            <a:r>
              <a:rPr lang="en-US" sz="3005">
                <a:solidFill>
                  <a:srgbClr val="FDFEFF"/>
                </a:solidFill>
                <a:latin typeface="Aileron Heavy"/>
              </a:rPr>
              <a:t>Sumber : BPS 2022</a:t>
            </a:r>
          </a:p>
        </p:txBody>
      </p:sp>
      <p:sp>
        <p:nvSpPr>
          <p:cNvPr name="TextBox 30" id="30"/>
          <p:cNvSpPr txBox="true"/>
          <p:nvPr/>
        </p:nvSpPr>
        <p:spPr>
          <a:xfrm rot="0">
            <a:off x="12477363" y="8733565"/>
            <a:ext cx="4715998" cy="409718"/>
          </a:xfrm>
          <a:prstGeom prst="rect">
            <a:avLst/>
          </a:prstGeom>
        </p:spPr>
        <p:txBody>
          <a:bodyPr anchor="t" rtlCol="false" tIns="0" lIns="0" bIns="0" rIns="0">
            <a:spAutoFit/>
          </a:bodyPr>
          <a:lstStyle/>
          <a:p>
            <a:pPr>
              <a:lnSpc>
                <a:spcPts val="3005"/>
              </a:lnSpc>
            </a:pPr>
            <a:r>
              <a:rPr lang="en-US" sz="3005">
                <a:solidFill>
                  <a:srgbClr val="FDFEFF"/>
                </a:solidFill>
                <a:latin typeface="Aileron Heavy"/>
              </a:rPr>
              <a:t>Sumber : BPS 2022</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4049" r="0" b="1601"/>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435030" y="-689181"/>
            <a:ext cx="19158060" cy="3169062"/>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false" rot="0">
            <a:off x="13601700" y="580691"/>
            <a:ext cx="7315200" cy="2203704"/>
          </a:xfrm>
          <a:prstGeom prst="rect">
            <a:avLst/>
          </a:prstGeom>
        </p:spPr>
      </p:pic>
      <p:pic>
        <p:nvPicPr>
          <p:cNvPr name="Picture 5" id="5"/>
          <p:cNvPicPr>
            <a:picLocks noChangeAspect="true"/>
          </p:cNvPicPr>
          <p:nvPr/>
        </p:nvPicPr>
        <p:blipFill>
          <a:blip r:embed="rId7"/>
          <a:srcRect l="0" t="0" r="0" b="0"/>
          <a:stretch>
            <a:fillRect/>
          </a:stretch>
        </p:blipFill>
        <p:spPr>
          <a:xfrm flipH="false" flipV="false" rot="0">
            <a:off x="14835362" y="580691"/>
            <a:ext cx="1323634" cy="1330786"/>
          </a:xfrm>
          <a:prstGeom prst="rect">
            <a:avLst/>
          </a:prstGeom>
        </p:spPr>
      </p:pic>
      <p:sp>
        <p:nvSpPr>
          <p:cNvPr name="AutoShape 6" id="6"/>
          <p:cNvSpPr/>
          <p:nvPr/>
        </p:nvSpPr>
        <p:spPr>
          <a:xfrm rot="-80077">
            <a:off x="3606947" y="4049204"/>
            <a:ext cx="1848856" cy="0"/>
          </a:xfrm>
          <a:prstGeom prst="line">
            <a:avLst/>
          </a:prstGeom>
          <a:ln cap="flat" w="114300">
            <a:solidFill>
              <a:srgbClr val="FFFFFF"/>
            </a:solidFill>
            <a:prstDash val="solid"/>
            <a:headEnd type="none" len="sm" w="sm"/>
            <a:tailEnd type="triangle" len="med" w="lg"/>
          </a:ln>
        </p:spPr>
      </p:sp>
      <p:grpSp>
        <p:nvGrpSpPr>
          <p:cNvPr name="Group 7" id="7"/>
          <p:cNvGrpSpPr/>
          <p:nvPr/>
        </p:nvGrpSpPr>
        <p:grpSpPr>
          <a:xfrm rot="0">
            <a:off x="1958572" y="3310826"/>
            <a:ext cx="2188206" cy="1547994"/>
            <a:chOff x="0" y="0"/>
            <a:chExt cx="1148954" cy="812800"/>
          </a:xfrm>
        </p:grpSpPr>
        <p:sp>
          <p:nvSpPr>
            <p:cNvPr name="Freeform 8" id="8"/>
            <p:cNvSpPr/>
            <p:nvPr/>
          </p:nvSpPr>
          <p:spPr>
            <a:xfrm>
              <a:off x="169890" y="0"/>
              <a:ext cx="809173" cy="812800"/>
            </a:xfrm>
            <a:custGeom>
              <a:avLst/>
              <a:gdLst/>
              <a:ahLst/>
              <a:cxnLst/>
              <a:rect r="r" b="b" t="t" l="l"/>
              <a:pathLst>
                <a:path h="812800" w="809173">
                  <a:moveTo>
                    <a:pt x="404587" y="0"/>
                  </a:moveTo>
                  <a:cubicBezTo>
                    <a:pt x="628326" y="1001"/>
                    <a:pt x="809173" y="182659"/>
                    <a:pt x="809173" y="406400"/>
                  </a:cubicBezTo>
                  <a:cubicBezTo>
                    <a:pt x="809173" y="630141"/>
                    <a:pt x="628326" y="811799"/>
                    <a:pt x="404587" y="812800"/>
                  </a:cubicBezTo>
                  <a:cubicBezTo>
                    <a:pt x="180848" y="811799"/>
                    <a:pt x="0" y="630141"/>
                    <a:pt x="0" y="406400"/>
                  </a:cubicBezTo>
                  <a:cubicBezTo>
                    <a:pt x="0" y="182659"/>
                    <a:pt x="180848" y="1001"/>
                    <a:pt x="404587" y="0"/>
                  </a:cubicBezTo>
                  <a:close/>
                </a:path>
              </a:pathLst>
            </a:custGeom>
            <a:solidFill>
              <a:srgbClr val="E5B31E"/>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2849"/>
                </a:lnSpc>
              </a:pPr>
            </a:p>
          </p:txBody>
        </p:sp>
      </p:grpSp>
      <p:grpSp>
        <p:nvGrpSpPr>
          <p:cNvPr name="Group 10" id="10"/>
          <p:cNvGrpSpPr/>
          <p:nvPr/>
        </p:nvGrpSpPr>
        <p:grpSpPr>
          <a:xfrm rot="0">
            <a:off x="5455552" y="3310826"/>
            <a:ext cx="2755374" cy="1547994"/>
            <a:chOff x="0" y="0"/>
            <a:chExt cx="762671" cy="428475"/>
          </a:xfrm>
        </p:grpSpPr>
        <p:sp>
          <p:nvSpPr>
            <p:cNvPr name="Freeform 11" id="11"/>
            <p:cNvSpPr/>
            <p:nvPr/>
          </p:nvSpPr>
          <p:spPr>
            <a:xfrm>
              <a:off x="0" y="0"/>
              <a:ext cx="762671" cy="428475"/>
            </a:xfrm>
            <a:custGeom>
              <a:avLst/>
              <a:gdLst/>
              <a:ahLst/>
              <a:cxnLst/>
              <a:rect r="r" b="b" t="t" l="l"/>
              <a:pathLst>
                <a:path h="428475" w="762671">
                  <a:moveTo>
                    <a:pt x="0" y="0"/>
                  </a:moveTo>
                  <a:lnTo>
                    <a:pt x="762671" y="0"/>
                  </a:lnTo>
                  <a:lnTo>
                    <a:pt x="762671" y="428475"/>
                  </a:lnTo>
                  <a:lnTo>
                    <a:pt x="0" y="428475"/>
                  </a:lnTo>
                  <a:close/>
                </a:path>
              </a:pathLst>
            </a:custGeom>
            <a:solidFill>
              <a:srgbClr val="E5B31E"/>
            </a:solidFill>
          </p:spPr>
        </p:sp>
        <p:sp>
          <p:nvSpPr>
            <p:cNvPr name="TextBox 12" id="12"/>
            <p:cNvSpPr txBox="true"/>
            <p:nvPr/>
          </p:nvSpPr>
          <p:spPr>
            <a:xfrm>
              <a:off x="0" y="-57150"/>
              <a:ext cx="812800" cy="869950"/>
            </a:xfrm>
            <a:prstGeom prst="rect">
              <a:avLst/>
            </a:prstGeom>
          </p:spPr>
          <p:txBody>
            <a:bodyPr anchor="ctr" rtlCol="false" tIns="50800" lIns="50800" bIns="50800" rIns="50800"/>
            <a:lstStyle/>
            <a:p>
              <a:pPr algn="ctr">
                <a:lnSpc>
                  <a:spcPts val="2849"/>
                </a:lnSpc>
              </a:pPr>
            </a:p>
          </p:txBody>
        </p:sp>
      </p:grpSp>
      <p:grpSp>
        <p:nvGrpSpPr>
          <p:cNvPr name="Group 13" id="13"/>
          <p:cNvGrpSpPr/>
          <p:nvPr/>
        </p:nvGrpSpPr>
        <p:grpSpPr>
          <a:xfrm rot="0">
            <a:off x="9433530" y="3310826"/>
            <a:ext cx="2755374" cy="1547994"/>
            <a:chOff x="0" y="0"/>
            <a:chExt cx="762671" cy="428475"/>
          </a:xfrm>
        </p:grpSpPr>
        <p:sp>
          <p:nvSpPr>
            <p:cNvPr name="Freeform 14" id="14"/>
            <p:cNvSpPr/>
            <p:nvPr/>
          </p:nvSpPr>
          <p:spPr>
            <a:xfrm>
              <a:off x="0" y="0"/>
              <a:ext cx="762671" cy="428475"/>
            </a:xfrm>
            <a:custGeom>
              <a:avLst/>
              <a:gdLst/>
              <a:ahLst/>
              <a:cxnLst/>
              <a:rect r="r" b="b" t="t" l="l"/>
              <a:pathLst>
                <a:path h="428475" w="762671">
                  <a:moveTo>
                    <a:pt x="0" y="0"/>
                  </a:moveTo>
                  <a:lnTo>
                    <a:pt x="762671" y="0"/>
                  </a:lnTo>
                  <a:lnTo>
                    <a:pt x="762671" y="428475"/>
                  </a:lnTo>
                  <a:lnTo>
                    <a:pt x="0" y="428475"/>
                  </a:lnTo>
                  <a:close/>
                </a:path>
              </a:pathLst>
            </a:custGeom>
            <a:solidFill>
              <a:srgbClr val="E5B31E"/>
            </a:solidFill>
          </p:spPr>
        </p:sp>
        <p:sp>
          <p:nvSpPr>
            <p:cNvPr name="TextBox 15" id="15"/>
            <p:cNvSpPr txBox="true"/>
            <p:nvPr/>
          </p:nvSpPr>
          <p:spPr>
            <a:xfrm>
              <a:off x="0" y="-57150"/>
              <a:ext cx="812800" cy="869950"/>
            </a:xfrm>
            <a:prstGeom prst="rect">
              <a:avLst/>
            </a:prstGeom>
          </p:spPr>
          <p:txBody>
            <a:bodyPr anchor="ctr" rtlCol="false" tIns="50800" lIns="50800" bIns="50800" rIns="50800"/>
            <a:lstStyle/>
            <a:p>
              <a:pPr algn="ctr">
                <a:lnSpc>
                  <a:spcPts val="2849"/>
                </a:lnSpc>
              </a:pPr>
            </a:p>
          </p:txBody>
        </p:sp>
      </p:grpSp>
      <p:grpSp>
        <p:nvGrpSpPr>
          <p:cNvPr name="Group 16" id="16"/>
          <p:cNvGrpSpPr/>
          <p:nvPr/>
        </p:nvGrpSpPr>
        <p:grpSpPr>
          <a:xfrm rot="0">
            <a:off x="13752527" y="3310826"/>
            <a:ext cx="2755374" cy="1547994"/>
            <a:chOff x="0" y="0"/>
            <a:chExt cx="762671" cy="428475"/>
          </a:xfrm>
        </p:grpSpPr>
        <p:sp>
          <p:nvSpPr>
            <p:cNvPr name="Freeform 17" id="17"/>
            <p:cNvSpPr/>
            <p:nvPr/>
          </p:nvSpPr>
          <p:spPr>
            <a:xfrm>
              <a:off x="0" y="0"/>
              <a:ext cx="762671" cy="428475"/>
            </a:xfrm>
            <a:custGeom>
              <a:avLst/>
              <a:gdLst/>
              <a:ahLst/>
              <a:cxnLst/>
              <a:rect r="r" b="b" t="t" l="l"/>
              <a:pathLst>
                <a:path h="428475" w="762671">
                  <a:moveTo>
                    <a:pt x="0" y="0"/>
                  </a:moveTo>
                  <a:lnTo>
                    <a:pt x="762671" y="0"/>
                  </a:lnTo>
                  <a:lnTo>
                    <a:pt x="762671" y="428475"/>
                  </a:lnTo>
                  <a:lnTo>
                    <a:pt x="0" y="428475"/>
                  </a:lnTo>
                  <a:close/>
                </a:path>
              </a:pathLst>
            </a:custGeom>
            <a:solidFill>
              <a:srgbClr val="E5B31E"/>
            </a:solidFill>
          </p:spPr>
        </p:sp>
        <p:sp>
          <p:nvSpPr>
            <p:cNvPr name="TextBox 18" id="18"/>
            <p:cNvSpPr txBox="true"/>
            <p:nvPr/>
          </p:nvSpPr>
          <p:spPr>
            <a:xfrm>
              <a:off x="0" y="-57150"/>
              <a:ext cx="812800" cy="869950"/>
            </a:xfrm>
            <a:prstGeom prst="rect">
              <a:avLst/>
            </a:prstGeom>
          </p:spPr>
          <p:txBody>
            <a:bodyPr anchor="ctr" rtlCol="false" tIns="50800" lIns="50800" bIns="50800" rIns="50800"/>
            <a:lstStyle/>
            <a:p>
              <a:pPr algn="ctr">
                <a:lnSpc>
                  <a:spcPts val="2849"/>
                </a:lnSpc>
              </a:pPr>
            </a:p>
          </p:txBody>
        </p:sp>
      </p:grpSp>
      <p:grpSp>
        <p:nvGrpSpPr>
          <p:cNvPr name="Group 19" id="19"/>
          <p:cNvGrpSpPr/>
          <p:nvPr/>
        </p:nvGrpSpPr>
        <p:grpSpPr>
          <a:xfrm rot="0">
            <a:off x="13752527" y="6534657"/>
            <a:ext cx="2755374" cy="2435301"/>
            <a:chOff x="0" y="0"/>
            <a:chExt cx="762671" cy="674076"/>
          </a:xfrm>
        </p:grpSpPr>
        <p:sp>
          <p:nvSpPr>
            <p:cNvPr name="Freeform 20" id="20"/>
            <p:cNvSpPr/>
            <p:nvPr/>
          </p:nvSpPr>
          <p:spPr>
            <a:xfrm>
              <a:off x="0" y="0"/>
              <a:ext cx="762671" cy="674076"/>
            </a:xfrm>
            <a:custGeom>
              <a:avLst/>
              <a:gdLst/>
              <a:ahLst/>
              <a:cxnLst/>
              <a:rect r="r" b="b" t="t" l="l"/>
              <a:pathLst>
                <a:path h="674076" w="762671">
                  <a:moveTo>
                    <a:pt x="0" y="0"/>
                  </a:moveTo>
                  <a:lnTo>
                    <a:pt x="762671" y="0"/>
                  </a:lnTo>
                  <a:lnTo>
                    <a:pt x="762671" y="674076"/>
                  </a:lnTo>
                  <a:lnTo>
                    <a:pt x="0" y="674076"/>
                  </a:lnTo>
                  <a:close/>
                </a:path>
              </a:pathLst>
            </a:custGeom>
            <a:solidFill>
              <a:srgbClr val="E5B31E"/>
            </a:solidFill>
          </p:spPr>
        </p:sp>
        <p:sp>
          <p:nvSpPr>
            <p:cNvPr name="TextBox 21" id="21"/>
            <p:cNvSpPr txBox="true"/>
            <p:nvPr/>
          </p:nvSpPr>
          <p:spPr>
            <a:xfrm>
              <a:off x="0" y="-57150"/>
              <a:ext cx="812800" cy="869950"/>
            </a:xfrm>
            <a:prstGeom prst="rect">
              <a:avLst/>
            </a:prstGeom>
          </p:spPr>
          <p:txBody>
            <a:bodyPr anchor="ctr" rtlCol="false" tIns="50800" lIns="50800" bIns="50800" rIns="50800"/>
            <a:lstStyle/>
            <a:p>
              <a:pPr algn="ctr">
                <a:lnSpc>
                  <a:spcPts val="2849"/>
                </a:lnSpc>
              </a:pPr>
            </a:p>
          </p:txBody>
        </p:sp>
      </p:grpSp>
      <p:grpSp>
        <p:nvGrpSpPr>
          <p:cNvPr name="Group 22" id="22"/>
          <p:cNvGrpSpPr/>
          <p:nvPr/>
        </p:nvGrpSpPr>
        <p:grpSpPr>
          <a:xfrm rot="0">
            <a:off x="9361955" y="6534657"/>
            <a:ext cx="2826950" cy="2435301"/>
            <a:chOff x="0" y="0"/>
            <a:chExt cx="782482" cy="674076"/>
          </a:xfrm>
        </p:grpSpPr>
        <p:sp>
          <p:nvSpPr>
            <p:cNvPr name="Freeform 23" id="23"/>
            <p:cNvSpPr/>
            <p:nvPr/>
          </p:nvSpPr>
          <p:spPr>
            <a:xfrm>
              <a:off x="0" y="0"/>
              <a:ext cx="782482" cy="674076"/>
            </a:xfrm>
            <a:custGeom>
              <a:avLst/>
              <a:gdLst/>
              <a:ahLst/>
              <a:cxnLst/>
              <a:rect r="r" b="b" t="t" l="l"/>
              <a:pathLst>
                <a:path h="674076" w="782482">
                  <a:moveTo>
                    <a:pt x="0" y="0"/>
                  </a:moveTo>
                  <a:lnTo>
                    <a:pt x="782482" y="0"/>
                  </a:lnTo>
                  <a:lnTo>
                    <a:pt x="782482" y="674076"/>
                  </a:lnTo>
                  <a:lnTo>
                    <a:pt x="0" y="674076"/>
                  </a:lnTo>
                  <a:close/>
                </a:path>
              </a:pathLst>
            </a:custGeom>
            <a:solidFill>
              <a:srgbClr val="E5B31E"/>
            </a:solidFill>
          </p:spPr>
        </p:sp>
        <p:sp>
          <p:nvSpPr>
            <p:cNvPr name="TextBox 24" id="24"/>
            <p:cNvSpPr txBox="true"/>
            <p:nvPr/>
          </p:nvSpPr>
          <p:spPr>
            <a:xfrm>
              <a:off x="0" y="-57150"/>
              <a:ext cx="812800" cy="869950"/>
            </a:xfrm>
            <a:prstGeom prst="rect">
              <a:avLst/>
            </a:prstGeom>
          </p:spPr>
          <p:txBody>
            <a:bodyPr anchor="ctr" rtlCol="false" tIns="50800" lIns="50800" bIns="50800" rIns="50800"/>
            <a:lstStyle/>
            <a:p>
              <a:pPr algn="ctr">
                <a:lnSpc>
                  <a:spcPts val="2849"/>
                </a:lnSpc>
              </a:pPr>
            </a:p>
          </p:txBody>
        </p:sp>
      </p:grpSp>
      <p:grpSp>
        <p:nvGrpSpPr>
          <p:cNvPr name="Group 25" id="25"/>
          <p:cNvGrpSpPr/>
          <p:nvPr/>
        </p:nvGrpSpPr>
        <p:grpSpPr>
          <a:xfrm rot="0">
            <a:off x="5455552" y="6951121"/>
            <a:ext cx="2755374" cy="1547994"/>
            <a:chOff x="0" y="0"/>
            <a:chExt cx="762671" cy="428475"/>
          </a:xfrm>
        </p:grpSpPr>
        <p:sp>
          <p:nvSpPr>
            <p:cNvPr name="Freeform 26" id="26"/>
            <p:cNvSpPr/>
            <p:nvPr/>
          </p:nvSpPr>
          <p:spPr>
            <a:xfrm>
              <a:off x="0" y="0"/>
              <a:ext cx="762671" cy="428475"/>
            </a:xfrm>
            <a:custGeom>
              <a:avLst/>
              <a:gdLst/>
              <a:ahLst/>
              <a:cxnLst/>
              <a:rect r="r" b="b" t="t" l="l"/>
              <a:pathLst>
                <a:path h="428475" w="762671">
                  <a:moveTo>
                    <a:pt x="0" y="0"/>
                  </a:moveTo>
                  <a:lnTo>
                    <a:pt x="762671" y="0"/>
                  </a:lnTo>
                  <a:lnTo>
                    <a:pt x="762671" y="428475"/>
                  </a:lnTo>
                  <a:lnTo>
                    <a:pt x="0" y="428475"/>
                  </a:lnTo>
                  <a:close/>
                </a:path>
              </a:pathLst>
            </a:custGeom>
            <a:solidFill>
              <a:srgbClr val="E5B31E"/>
            </a:solidFill>
          </p:spPr>
        </p:sp>
        <p:sp>
          <p:nvSpPr>
            <p:cNvPr name="TextBox 27" id="27"/>
            <p:cNvSpPr txBox="true"/>
            <p:nvPr/>
          </p:nvSpPr>
          <p:spPr>
            <a:xfrm>
              <a:off x="0" y="-57150"/>
              <a:ext cx="812800" cy="869950"/>
            </a:xfrm>
            <a:prstGeom prst="rect">
              <a:avLst/>
            </a:prstGeom>
          </p:spPr>
          <p:txBody>
            <a:bodyPr anchor="ctr" rtlCol="false" tIns="50800" lIns="50800" bIns="50800" rIns="50800"/>
            <a:lstStyle/>
            <a:p>
              <a:pPr algn="ctr">
                <a:lnSpc>
                  <a:spcPts val="2849"/>
                </a:lnSpc>
              </a:pPr>
            </a:p>
          </p:txBody>
        </p:sp>
      </p:grpSp>
      <p:grpSp>
        <p:nvGrpSpPr>
          <p:cNvPr name="Group 28" id="28"/>
          <p:cNvGrpSpPr/>
          <p:nvPr/>
        </p:nvGrpSpPr>
        <p:grpSpPr>
          <a:xfrm rot="0">
            <a:off x="1958572" y="6996437"/>
            <a:ext cx="2188206" cy="1547994"/>
            <a:chOff x="0" y="0"/>
            <a:chExt cx="1148954" cy="812800"/>
          </a:xfrm>
        </p:grpSpPr>
        <p:sp>
          <p:nvSpPr>
            <p:cNvPr name="Freeform 29" id="29"/>
            <p:cNvSpPr/>
            <p:nvPr/>
          </p:nvSpPr>
          <p:spPr>
            <a:xfrm>
              <a:off x="169890" y="0"/>
              <a:ext cx="809173" cy="812800"/>
            </a:xfrm>
            <a:custGeom>
              <a:avLst/>
              <a:gdLst/>
              <a:ahLst/>
              <a:cxnLst/>
              <a:rect r="r" b="b" t="t" l="l"/>
              <a:pathLst>
                <a:path h="812800" w="809173">
                  <a:moveTo>
                    <a:pt x="404587" y="0"/>
                  </a:moveTo>
                  <a:cubicBezTo>
                    <a:pt x="628326" y="1001"/>
                    <a:pt x="809173" y="182659"/>
                    <a:pt x="809173" y="406400"/>
                  </a:cubicBezTo>
                  <a:cubicBezTo>
                    <a:pt x="809173" y="630141"/>
                    <a:pt x="628326" y="811799"/>
                    <a:pt x="404587" y="812800"/>
                  </a:cubicBezTo>
                  <a:cubicBezTo>
                    <a:pt x="180848" y="811799"/>
                    <a:pt x="0" y="630141"/>
                    <a:pt x="0" y="406400"/>
                  </a:cubicBezTo>
                  <a:cubicBezTo>
                    <a:pt x="0" y="182659"/>
                    <a:pt x="180848" y="1001"/>
                    <a:pt x="404587" y="0"/>
                  </a:cubicBezTo>
                  <a:close/>
                </a:path>
              </a:pathLst>
            </a:custGeom>
            <a:solidFill>
              <a:srgbClr val="E5B31E"/>
            </a:solidFill>
          </p:spPr>
        </p:sp>
        <p:sp>
          <p:nvSpPr>
            <p:cNvPr name="TextBox 30" id="30"/>
            <p:cNvSpPr txBox="true"/>
            <p:nvPr/>
          </p:nvSpPr>
          <p:spPr>
            <a:xfrm>
              <a:off x="76200" y="19050"/>
              <a:ext cx="660400" cy="717550"/>
            </a:xfrm>
            <a:prstGeom prst="rect">
              <a:avLst/>
            </a:prstGeom>
          </p:spPr>
          <p:txBody>
            <a:bodyPr anchor="ctr" rtlCol="false" tIns="50800" lIns="50800" bIns="50800" rIns="50800"/>
            <a:lstStyle/>
            <a:p>
              <a:pPr algn="ctr">
                <a:lnSpc>
                  <a:spcPts val="2849"/>
                </a:lnSpc>
              </a:pPr>
            </a:p>
          </p:txBody>
        </p:sp>
      </p:grpSp>
      <p:sp>
        <p:nvSpPr>
          <p:cNvPr name="TextBox 31" id="31"/>
          <p:cNvSpPr txBox="true"/>
          <p:nvPr/>
        </p:nvSpPr>
        <p:spPr>
          <a:xfrm rot="0">
            <a:off x="1780099" y="7551398"/>
            <a:ext cx="2527025" cy="422716"/>
          </a:xfrm>
          <a:prstGeom prst="rect">
            <a:avLst/>
          </a:prstGeom>
        </p:spPr>
        <p:txBody>
          <a:bodyPr anchor="t" rtlCol="false" tIns="0" lIns="0" bIns="0" rIns="0">
            <a:spAutoFit/>
          </a:bodyPr>
          <a:lstStyle/>
          <a:p>
            <a:pPr algn="ctr">
              <a:lnSpc>
                <a:spcPts val="3192"/>
              </a:lnSpc>
            </a:pPr>
            <a:r>
              <a:rPr lang="en-US" sz="3192">
                <a:solidFill>
                  <a:srgbClr val="044469"/>
                </a:solidFill>
                <a:latin typeface="Aileron Heavy"/>
              </a:rPr>
              <a:t>Selesai</a:t>
            </a:r>
          </a:p>
        </p:txBody>
      </p:sp>
      <p:sp>
        <p:nvSpPr>
          <p:cNvPr name="AutoShape 32" id="32"/>
          <p:cNvSpPr/>
          <p:nvPr/>
        </p:nvSpPr>
        <p:spPr>
          <a:xfrm rot="0">
            <a:off x="8210926" y="4027672"/>
            <a:ext cx="1222604" cy="0"/>
          </a:xfrm>
          <a:prstGeom prst="line">
            <a:avLst/>
          </a:prstGeom>
          <a:ln cap="flat" w="114300">
            <a:solidFill>
              <a:srgbClr val="FFFFFF"/>
            </a:solidFill>
            <a:prstDash val="solid"/>
            <a:headEnd type="none" len="sm" w="sm"/>
            <a:tailEnd type="triangle" len="med" w="lg"/>
          </a:ln>
        </p:spPr>
      </p:sp>
      <p:sp>
        <p:nvSpPr>
          <p:cNvPr name="AutoShape 33" id="33"/>
          <p:cNvSpPr/>
          <p:nvPr/>
        </p:nvSpPr>
        <p:spPr>
          <a:xfrm rot="0">
            <a:off x="12197968" y="4052747"/>
            <a:ext cx="1567936" cy="0"/>
          </a:xfrm>
          <a:prstGeom prst="line">
            <a:avLst/>
          </a:prstGeom>
          <a:ln cap="flat" w="114300">
            <a:solidFill>
              <a:srgbClr val="FFFFFF"/>
            </a:solidFill>
            <a:prstDash val="solid"/>
            <a:headEnd type="none" len="sm" w="sm"/>
            <a:tailEnd type="triangle" len="med" w="lg"/>
          </a:ln>
        </p:spPr>
      </p:sp>
      <p:sp>
        <p:nvSpPr>
          <p:cNvPr name="AutoShape 34" id="34"/>
          <p:cNvSpPr/>
          <p:nvPr/>
        </p:nvSpPr>
        <p:spPr>
          <a:xfrm rot="5400000">
            <a:off x="14292295" y="5639588"/>
            <a:ext cx="1675838" cy="0"/>
          </a:xfrm>
          <a:prstGeom prst="line">
            <a:avLst/>
          </a:prstGeom>
          <a:ln cap="flat" w="114300">
            <a:solidFill>
              <a:srgbClr val="FFFFFF"/>
            </a:solidFill>
            <a:prstDash val="solid"/>
            <a:headEnd type="none" len="sm" w="sm"/>
            <a:tailEnd type="triangle" len="med" w="lg"/>
          </a:ln>
        </p:spPr>
      </p:sp>
      <p:sp>
        <p:nvSpPr>
          <p:cNvPr name="AutoShape 35" id="35"/>
          <p:cNvSpPr/>
          <p:nvPr/>
        </p:nvSpPr>
        <p:spPr>
          <a:xfrm rot="-10800000">
            <a:off x="12188905" y="7695158"/>
            <a:ext cx="1563622" cy="0"/>
          </a:xfrm>
          <a:prstGeom prst="line">
            <a:avLst/>
          </a:prstGeom>
          <a:ln cap="flat" w="114300">
            <a:solidFill>
              <a:srgbClr val="FFFFFF"/>
            </a:solidFill>
            <a:prstDash val="solid"/>
            <a:headEnd type="none" len="sm" w="sm"/>
            <a:tailEnd type="triangle" len="med" w="lg"/>
          </a:ln>
        </p:spPr>
      </p:sp>
      <p:sp>
        <p:nvSpPr>
          <p:cNvPr name="AutoShape 36" id="36"/>
          <p:cNvSpPr/>
          <p:nvPr/>
        </p:nvSpPr>
        <p:spPr>
          <a:xfrm rot="10680879">
            <a:off x="8210581" y="7648038"/>
            <a:ext cx="1150564" cy="0"/>
          </a:xfrm>
          <a:prstGeom prst="line">
            <a:avLst/>
          </a:prstGeom>
          <a:ln cap="flat" w="114300">
            <a:solidFill>
              <a:srgbClr val="FFFFFF"/>
            </a:solidFill>
            <a:prstDash val="solid"/>
            <a:headEnd type="none" len="sm" w="sm"/>
            <a:tailEnd type="triangle" len="med" w="lg"/>
          </a:ln>
        </p:spPr>
      </p:sp>
      <p:sp>
        <p:nvSpPr>
          <p:cNvPr name="AutoShape 37" id="37"/>
          <p:cNvSpPr/>
          <p:nvPr/>
        </p:nvSpPr>
        <p:spPr>
          <a:xfrm rot="10732583">
            <a:off x="4132662" y="7648038"/>
            <a:ext cx="1339990" cy="0"/>
          </a:xfrm>
          <a:prstGeom prst="line">
            <a:avLst/>
          </a:prstGeom>
          <a:ln cap="flat" w="114300">
            <a:solidFill>
              <a:srgbClr val="FFFFFF"/>
            </a:solidFill>
            <a:prstDash val="solid"/>
            <a:headEnd type="none" len="sm" w="sm"/>
            <a:tailEnd type="triangle" len="med" w="lg"/>
          </a:ln>
        </p:spPr>
      </p:sp>
      <p:pic>
        <p:nvPicPr>
          <p:cNvPr name="Picture 38" id="3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true" flipV="true" rot="0">
            <a:off x="-613989" y="8807930"/>
            <a:ext cx="7315200" cy="1886712"/>
          </a:xfrm>
          <a:prstGeom prst="rect">
            <a:avLst/>
          </a:prstGeom>
        </p:spPr>
      </p:pic>
      <p:sp>
        <p:nvSpPr>
          <p:cNvPr name="TextBox 39" id="39"/>
          <p:cNvSpPr txBox="true"/>
          <p:nvPr/>
        </p:nvSpPr>
        <p:spPr>
          <a:xfrm rot="0">
            <a:off x="659731" y="428625"/>
            <a:ext cx="9431996" cy="923925"/>
          </a:xfrm>
          <a:prstGeom prst="rect">
            <a:avLst/>
          </a:prstGeom>
        </p:spPr>
        <p:txBody>
          <a:bodyPr anchor="t" rtlCol="false" tIns="0" lIns="0" bIns="0" rIns="0">
            <a:spAutoFit/>
          </a:bodyPr>
          <a:lstStyle/>
          <a:p>
            <a:pPr>
              <a:lnSpc>
                <a:spcPts val="7200"/>
              </a:lnSpc>
            </a:pPr>
            <a:r>
              <a:rPr lang="en-US" sz="6000">
                <a:solidFill>
                  <a:srgbClr val="FDFEFF"/>
                </a:solidFill>
                <a:latin typeface="Aileron Heavy"/>
              </a:rPr>
              <a:t>METODOLOGI</a:t>
            </a:r>
          </a:p>
        </p:txBody>
      </p:sp>
      <p:sp>
        <p:nvSpPr>
          <p:cNvPr name="TextBox 40" id="40"/>
          <p:cNvSpPr txBox="true"/>
          <p:nvPr/>
        </p:nvSpPr>
        <p:spPr>
          <a:xfrm rot="0">
            <a:off x="2539627" y="3834186"/>
            <a:ext cx="1067571" cy="530249"/>
          </a:xfrm>
          <a:prstGeom prst="rect">
            <a:avLst/>
          </a:prstGeom>
        </p:spPr>
        <p:txBody>
          <a:bodyPr anchor="t" rtlCol="false" tIns="0" lIns="0" bIns="0" rIns="0">
            <a:spAutoFit/>
          </a:bodyPr>
          <a:lstStyle/>
          <a:p>
            <a:pPr algn="ctr">
              <a:lnSpc>
                <a:spcPts val="4396"/>
              </a:lnSpc>
            </a:pPr>
            <a:r>
              <a:rPr lang="en-US" sz="3140">
                <a:solidFill>
                  <a:srgbClr val="005179"/>
                </a:solidFill>
                <a:latin typeface="Aileron Heavy"/>
              </a:rPr>
              <a:t>Mulai</a:t>
            </a:r>
          </a:p>
        </p:txBody>
      </p:sp>
      <p:sp>
        <p:nvSpPr>
          <p:cNvPr name="TextBox 41" id="41"/>
          <p:cNvSpPr txBox="true"/>
          <p:nvPr/>
        </p:nvSpPr>
        <p:spPr>
          <a:xfrm rot="0">
            <a:off x="5528831" y="3539770"/>
            <a:ext cx="2567921" cy="1083105"/>
          </a:xfrm>
          <a:prstGeom prst="rect">
            <a:avLst/>
          </a:prstGeom>
        </p:spPr>
        <p:txBody>
          <a:bodyPr anchor="t" rtlCol="false" tIns="0" lIns="0" bIns="0" rIns="0">
            <a:spAutoFit/>
          </a:bodyPr>
          <a:lstStyle/>
          <a:p>
            <a:pPr algn="ctr">
              <a:lnSpc>
                <a:spcPts val="4396"/>
              </a:lnSpc>
            </a:pPr>
            <a:r>
              <a:rPr lang="en-US" sz="3140">
                <a:solidFill>
                  <a:srgbClr val="044469"/>
                </a:solidFill>
                <a:latin typeface="Aileron Heavy"/>
              </a:rPr>
              <a:t>Standarisasi Data</a:t>
            </a:r>
          </a:p>
        </p:txBody>
      </p:sp>
      <p:sp>
        <p:nvSpPr>
          <p:cNvPr name="TextBox 42" id="42"/>
          <p:cNvSpPr txBox="true"/>
          <p:nvPr/>
        </p:nvSpPr>
        <p:spPr>
          <a:xfrm rot="0">
            <a:off x="5569727" y="7510617"/>
            <a:ext cx="2527025" cy="422716"/>
          </a:xfrm>
          <a:prstGeom prst="rect">
            <a:avLst/>
          </a:prstGeom>
        </p:spPr>
        <p:txBody>
          <a:bodyPr anchor="t" rtlCol="false" tIns="0" lIns="0" bIns="0" rIns="0">
            <a:spAutoFit/>
          </a:bodyPr>
          <a:lstStyle/>
          <a:p>
            <a:pPr algn="ctr">
              <a:lnSpc>
                <a:spcPts val="3192"/>
              </a:lnSpc>
            </a:pPr>
            <a:r>
              <a:rPr lang="en-US" sz="3192">
                <a:solidFill>
                  <a:srgbClr val="044469"/>
                </a:solidFill>
                <a:latin typeface="Aileron Heavy"/>
              </a:rPr>
              <a:t>Interpretasi</a:t>
            </a:r>
          </a:p>
        </p:txBody>
      </p:sp>
      <p:sp>
        <p:nvSpPr>
          <p:cNvPr name="TextBox 43" id="43"/>
          <p:cNvSpPr txBox="true"/>
          <p:nvPr/>
        </p:nvSpPr>
        <p:spPr>
          <a:xfrm rot="0">
            <a:off x="9470713" y="6790088"/>
            <a:ext cx="2527025" cy="2017841"/>
          </a:xfrm>
          <a:prstGeom prst="rect">
            <a:avLst/>
          </a:prstGeom>
        </p:spPr>
        <p:txBody>
          <a:bodyPr anchor="t" rtlCol="false" tIns="0" lIns="0" bIns="0" rIns="0">
            <a:spAutoFit/>
          </a:bodyPr>
          <a:lstStyle/>
          <a:p>
            <a:pPr algn="ctr">
              <a:lnSpc>
                <a:spcPts val="3192"/>
              </a:lnSpc>
            </a:pPr>
            <a:r>
              <a:rPr lang="en-US" sz="3192">
                <a:solidFill>
                  <a:srgbClr val="044469"/>
                </a:solidFill>
                <a:latin typeface="Aileron Heavy"/>
              </a:rPr>
              <a:t>Melakukan analisis cluster metode </a:t>
            </a:r>
          </a:p>
          <a:p>
            <a:pPr algn="ctr">
              <a:lnSpc>
                <a:spcPts val="3192"/>
              </a:lnSpc>
            </a:pPr>
            <a:r>
              <a:rPr lang="en-US" sz="3192">
                <a:solidFill>
                  <a:srgbClr val="044469"/>
                </a:solidFill>
                <a:latin typeface="Aileron Heavy"/>
              </a:rPr>
              <a:t>k-means</a:t>
            </a:r>
          </a:p>
        </p:txBody>
      </p:sp>
      <p:sp>
        <p:nvSpPr>
          <p:cNvPr name="TextBox 44" id="44"/>
          <p:cNvSpPr txBox="true"/>
          <p:nvPr/>
        </p:nvSpPr>
        <p:spPr>
          <a:xfrm rot="0">
            <a:off x="13824082" y="7028871"/>
            <a:ext cx="2648517" cy="1619060"/>
          </a:xfrm>
          <a:prstGeom prst="rect">
            <a:avLst/>
          </a:prstGeom>
        </p:spPr>
        <p:txBody>
          <a:bodyPr anchor="t" rtlCol="false" tIns="0" lIns="0" bIns="0" rIns="0">
            <a:spAutoFit/>
          </a:bodyPr>
          <a:lstStyle/>
          <a:p>
            <a:pPr algn="ctr">
              <a:lnSpc>
                <a:spcPts val="3192"/>
              </a:lnSpc>
            </a:pPr>
            <a:r>
              <a:rPr lang="en-US" sz="3192">
                <a:solidFill>
                  <a:srgbClr val="044469"/>
                </a:solidFill>
                <a:latin typeface="Aileron Heavy"/>
              </a:rPr>
              <a:t>Menentukan banyak cluster optimal</a:t>
            </a:r>
          </a:p>
        </p:txBody>
      </p:sp>
      <p:sp>
        <p:nvSpPr>
          <p:cNvPr name="TextBox 45" id="45"/>
          <p:cNvSpPr txBox="true"/>
          <p:nvPr/>
        </p:nvSpPr>
        <p:spPr>
          <a:xfrm rot="0">
            <a:off x="9470713" y="3460359"/>
            <a:ext cx="2715537" cy="1220279"/>
          </a:xfrm>
          <a:prstGeom prst="rect">
            <a:avLst/>
          </a:prstGeom>
        </p:spPr>
        <p:txBody>
          <a:bodyPr anchor="t" rtlCol="false" tIns="0" lIns="0" bIns="0" rIns="0">
            <a:spAutoFit/>
          </a:bodyPr>
          <a:lstStyle/>
          <a:p>
            <a:pPr algn="ctr">
              <a:lnSpc>
                <a:spcPts val="3192"/>
              </a:lnSpc>
            </a:pPr>
            <a:r>
              <a:rPr lang="en-US" sz="3192">
                <a:solidFill>
                  <a:srgbClr val="044469"/>
                </a:solidFill>
                <a:latin typeface="Aileron Heavy"/>
              </a:rPr>
              <a:t>Uji asumsi sampel representatif</a:t>
            </a:r>
          </a:p>
        </p:txBody>
      </p:sp>
      <p:sp>
        <p:nvSpPr>
          <p:cNvPr name="TextBox 46" id="46"/>
          <p:cNvSpPr txBox="true"/>
          <p:nvPr/>
        </p:nvSpPr>
        <p:spPr>
          <a:xfrm rot="0">
            <a:off x="13752527" y="3524790"/>
            <a:ext cx="2715537" cy="1220279"/>
          </a:xfrm>
          <a:prstGeom prst="rect">
            <a:avLst/>
          </a:prstGeom>
        </p:spPr>
        <p:txBody>
          <a:bodyPr anchor="t" rtlCol="false" tIns="0" lIns="0" bIns="0" rIns="0">
            <a:spAutoFit/>
          </a:bodyPr>
          <a:lstStyle/>
          <a:p>
            <a:pPr algn="ctr">
              <a:lnSpc>
                <a:spcPts val="3192"/>
              </a:lnSpc>
            </a:pPr>
            <a:r>
              <a:rPr lang="en-US" sz="3192">
                <a:solidFill>
                  <a:srgbClr val="044469"/>
                </a:solidFill>
                <a:latin typeface="Aileron Heavy"/>
              </a:rPr>
              <a:t>Uji asumsi non multiko</a:t>
            </a:r>
          </a:p>
          <a:p>
            <a:pPr algn="ctr">
              <a:lnSpc>
                <a:spcPts val="3192"/>
              </a:lnSpc>
            </a:pPr>
            <a:r>
              <a:rPr lang="en-US" sz="3192">
                <a:solidFill>
                  <a:srgbClr val="044469"/>
                </a:solidFill>
                <a:latin typeface="Aileron Heavy"/>
              </a:rPr>
              <a:t>linearitas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4049" r="0" b="1601"/>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435030" y="-689181"/>
            <a:ext cx="19158060" cy="3169062"/>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false" rot="0">
            <a:off x="13601700" y="580691"/>
            <a:ext cx="7315200" cy="2203704"/>
          </a:xfrm>
          <a:prstGeom prst="rect">
            <a:avLst/>
          </a:prstGeom>
        </p:spPr>
      </p:pic>
      <p:pic>
        <p:nvPicPr>
          <p:cNvPr name="Picture 5" id="5"/>
          <p:cNvPicPr>
            <a:picLocks noChangeAspect="true"/>
          </p:cNvPicPr>
          <p:nvPr/>
        </p:nvPicPr>
        <p:blipFill>
          <a:blip r:embed="rId7"/>
          <a:srcRect l="0" t="0" r="0" b="0"/>
          <a:stretch>
            <a:fillRect/>
          </a:stretch>
        </p:blipFill>
        <p:spPr>
          <a:xfrm flipH="false" flipV="false" rot="0">
            <a:off x="14835362" y="580691"/>
            <a:ext cx="1323634" cy="1330786"/>
          </a:xfrm>
          <a:prstGeom prst="rect">
            <a:avLst/>
          </a:prstGeom>
        </p:spPr>
      </p:pic>
      <p:pic>
        <p:nvPicPr>
          <p:cNvPr name="Picture 6" id="6"/>
          <p:cNvPicPr>
            <a:picLocks noChangeAspect="true"/>
          </p:cNvPicPr>
          <p:nvPr/>
        </p:nvPicPr>
        <p:blipFill>
          <a:blip r:embed="rId8"/>
          <a:srcRect l="0" t="0" r="0" b="0"/>
          <a:stretch>
            <a:fillRect/>
          </a:stretch>
        </p:blipFill>
        <p:spPr>
          <a:xfrm flipH="false" flipV="false" rot="0">
            <a:off x="1972174" y="3921145"/>
            <a:ext cx="6080523" cy="4254819"/>
          </a:xfrm>
          <a:prstGeom prst="rect">
            <a:avLst/>
          </a:prstGeom>
        </p:spPr>
      </p:pic>
      <p:pic>
        <p:nvPicPr>
          <p:cNvPr name="Picture 7" id="7"/>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4678525" y="4117715"/>
            <a:ext cx="667822" cy="667822"/>
          </a:xfrm>
          <a:prstGeom prst="rect">
            <a:avLst/>
          </a:prstGeom>
        </p:spPr>
      </p:pic>
      <p:pic>
        <p:nvPicPr>
          <p:cNvPr name="Picture 8" id="8"/>
          <p:cNvPicPr>
            <a:picLocks noChangeAspect="true"/>
          </p:cNvPicPr>
          <p:nvPr/>
        </p:nvPicPr>
        <p:blipFill>
          <a:blip r:embed="rId11"/>
          <a:srcRect l="0" t="0" r="0" b="0"/>
          <a:stretch>
            <a:fillRect/>
          </a:stretch>
        </p:blipFill>
        <p:spPr>
          <a:xfrm flipH="false" flipV="false" rot="0">
            <a:off x="9954697" y="3921145"/>
            <a:ext cx="6204300" cy="4254819"/>
          </a:xfrm>
          <a:prstGeom prst="rect">
            <a:avLst/>
          </a:prstGeom>
        </p:spPr>
      </p:pic>
      <p:pic>
        <p:nvPicPr>
          <p:cNvPr name="Picture 9" id="9"/>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12728986" y="6203585"/>
            <a:ext cx="655721" cy="655721"/>
          </a:xfrm>
          <a:prstGeom prst="rect">
            <a:avLst/>
          </a:prstGeom>
        </p:spPr>
      </p:pic>
      <p:grpSp>
        <p:nvGrpSpPr>
          <p:cNvPr name="Group 10" id="10"/>
          <p:cNvGrpSpPr/>
          <p:nvPr/>
        </p:nvGrpSpPr>
        <p:grpSpPr>
          <a:xfrm rot="0">
            <a:off x="5245751" y="8668521"/>
            <a:ext cx="7144490" cy="950956"/>
            <a:chOff x="0" y="0"/>
            <a:chExt cx="1881676" cy="250458"/>
          </a:xfrm>
        </p:grpSpPr>
        <p:sp>
          <p:nvSpPr>
            <p:cNvPr name="Freeform 11" id="11"/>
            <p:cNvSpPr/>
            <p:nvPr/>
          </p:nvSpPr>
          <p:spPr>
            <a:xfrm>
              <a:off x="0" y="0"/>
              <a:ext cx="1881676" cy="250458"/>
            </a:xfrm>
            <a:custGeom>
              <a:avLst/>
              <a:gdLst/>
              <a:ahLst/>
              <a:cxnLst/>
              <a:rect r="r" b="b" t="t" l="l"/>
              <a:pathLst>
                <a:path h="250458" w="1881676">
                  <a:moveTo>
                    <a:pt x="55265" y="0"/>
                  </a:moveTo>
                  <a:lnTo>
                    <a:pt x="1826412" y="0"/>
                  </a:lnTo>
                  <a:cubicBezTo>
                    <a:pt x="1841069" y="0"/>
                    <a:pt x="1855126" y="5823"/>
                    <a:pt x="1865490" y="16187"/>
                  </a:cubicBezTo>
                  <a:cubicBezTo>
                    <a:pt x="1875854" y="26551"/>
                    <a:pt x="1881676" y="40608"/>
                    <a:pt x="1881676" y="55265"/>
                  </a:cubicBezTo>
                  <a:lnTo>
                    <a:pt x="1881676" y="195193"/>
                  </a:lnTo>
                  <a:cubicBezTo>
                    <a:pt x="1881676" y="225715"/>
                    <a:pt x="1856933" y="250458"/>
                    <a:pt x="1826412" y="250458"/>
                  </a:cubicBezTo>
                  <a:lnTo>
                    <a:pt x="55265" y="250458"/>
                  </a:lnTo>
                  <a:cubicBezTo>
                    <a:pt x="24743" y="250458"/>
                    <a:pt x="0" y="225715"/>
                    <a:pt x="0" y="195193"/>
                  </a:cubicBezTo>
                  <a:lnTo>
                    <a:pt x="0" y="55265"/>
                  </a:lnTo>
                  <a:cubicBezTo>
                    <a:pt x="0" y="24743"/>
                    <a:pt x="24743" y="0"/>
                    <a:pt x="55265" y="0"/>
                  </a:cubicBezTo>
                  <a:close/>
                </a:path>
              </a:pathLst>
            </a:custGeom>
            <a:solidFill>
              <a:srgbClr val="E5B31E"/>
            </a:solidFill>
          </p:spPr>
        </p:sp>
        <p:sp>
          <p:nvSpPr>
            <p:cNvPr name="TextBox 12" id="12"/>
            <p:cNvSpPr txBox="true"/>
            <p:nvPr/>
          </p:nvSpPr>
          <p:spPr>
            <a:xfrm>
              <a:off x="0" y="-57150"/>
              <a:ext cx="812800" cy="869950"/>
            </a:xfrm>
            <a:prstGeom prst="rect">
              <a:avLst/>
            </a:prstGeom>
          </p:spPr>
          <p:txBody>
            <a:bodyPr anchor="ctr" rtlCol="false" tIns="50800" lIns="50800" bIns="50800" rIns="50800"/>
            <a:lstStyle/>
            <a:p>
              <a:pPr algn="ctr">
                <a:lnSpc>
                  <a:spcPts val="2849"/>
                </a:lnSpc>
              </a:pPr>
            </a:p>
          </p:txBody>
        </p:sp>
      </p:grpSp>
      <p:grpSp>
        <p:nvGrpSpPr>
          <p:cNvPr name="Group 13" id="13"/>
          <p:cNvGrpSpPr/>
          <p:nvPr/>
        </p:nvGrpSpPr>
        <p:grpSpPr>
          <a:xfrm rot="0">
            <a:off x="5346347" y="8782822"/>
            <a:ext cx="7144490" cy="950956"/>
            <a:chOff x="0" y="0"/>
            <a:chExt cx="1881676" cy="250458"/>
          </a:xfrm>
        </p:grpSpPr>
        <p:sp>
          <p:nvSpPr>
            <p:cNvPr name="Freeform 14" id="14"/>
            <p:cNvSpPr/>
            <p:nvPr/>
          </p:nvSpPr>
          <p:spPr>
            <a:xfrm>
              <a:off x="0" y="0"/>
              <a:ext cx="1881676" cy="250458"/>
            </a:xfrm>
            <a:custGeom>
              <a:avLst/>
              <a:gdLst/>
              <a:ahLst/>
              <a:cxnLst/>
              <a:rect r="r" b="b" t="t" l="l"/>
              <a:pathLst>
                <a:path h="250458" w="1881676">
                  <a:moveTo>
                    <a:pt x="55265" y="0"/>
                  </a:moveTo>
                  <a:lnTo>
                    <a:pt x="1826412" y="0"/>
                  </a:lnTo>
                  <a:cubicBezTo>
                    <a:pt x="1841069" y="0"/>
                    <a:pt x="1855126" y="5823"/>
                    <a:pt x="1865490" y="16187"/>
                  </a:cubicBezTo>
                  <a:cubicBezTo>
                    <a:pt x="1875854" y="26551"/>
                    <a:pt x="1881676" y="40608"/>
                    <a:pt x="1881676" y="55265"/>
                  </a:cubicBezTo>
                  <a:lnTo>
                    <a:pt x="1881676" y="195193"/>
                  </a:lnTo>
                  <a:cubicBezTo>
                    <a:pt x="1881676" y="225715"/>
                    <a:pt x="1856933" y="250458"/>
                    <a:pt x="1826412" y="250458"/>
                  </a:cubicBezTo>
                  <a:lnTo>
                    <a:pt x="55265" y="250458"/>
                  </a:lnTo>
                  <a:cubicBezTo>
                    <a:pt x="24743" y="250458"/>
                    <a:pt x="0" y="225715"/>
                    <a:pt x="0" y="195193"/>
                  </a:cubicBezTo>
                  <a:lnTo>
                    <a:pt x="0" y="55265"/>
                  </a:lnTo>
                  <a:cubicBezTo>
                    <a:pt x="0" y="24743"/>
                    <a:pt x="24743" y="0"/>
                    <a:pt x="55265" y="0"/>
                  </a:cubicBezTo>
                  <a:close/>
                </a:path>
              </a:pathLst>
            </a:custGeom>
            <a:solidFill>
              <a:srgbClr val="0A588E"/>
            </a:solidFill>
          </p:spPr>
        </p:sp>
        <p:sp>
          <p:nvSpPr>
            <p:cNvPr name="TextBox 15" id="15"/>
            <p:cNvSpPr txBox="true"/>
            <p:nvPr/>
          </p:nvSpPr>
          <p:spPr>
            <a:xfrm>
              <a:off x="0" y="-57150"/>
              <a:ext cx="812800" cy="869950"/>
            </a:xfrm>
            <a:prstGeom prst="rect">
              <a:avLst/>
            </a:prstGeom>
          </p:spPr>
          <p:txBody>
            <a:bodyPr anchor="ctr" rtlCol="false" tIns="50800" lIns="50800" bIns="50800" rIns="50800"/>
            <a:lstStyle/>
            <a:p>
              <a:pPr algn="ctr">
                <a:lnSpc>
                  <a:spcPts val="2849"/>
                </a:lnSpc>
              </a:pPr>
            </a:p>
          </p:txBody>
        </p:sp>
      </p:grpSp>
      <p:pic>
        <p:nvPicPr>
          <p:cNvPr name="Picture 16" id="16"/>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1514474">
            <a:off x="3334568" y="8699305"/>
            <a:ext cx="1558339" cy="440231"/>
          </a:xfrm>
          <a:prstGeom prst="rect">
            <a:avLst/>
          </a:prstGeom>
        </p:spPr>
      </p:pic>
      <p:sp>
        <p:nvSpPr>
          <p:cNvPr name="TextBox 17" id="17"/>
          <p:cNvSpPr txBox="true"/>
          <p:nvPr/>
        </p:nvSpPr>
        <p:spPr>
          <a:xfrm rot="0">
            <a:off x="2555526" y="2774870"/>
            <a:ext cx="12941653" cy="581025"/>
          </a:xfrm>
          <a:prstGeom prst="rect">
            <a:avLst/>
          </a:prstGeom>
        </p:spPr>
        <p:txBody>
          <a:bodyPr anchor="t" rtlCol="false" tIns="0" lIns="0" bIns="0" rIns="0">
            <a:spAutoFit/>
          </a:bodyPr>
          <a:lstStyle/>
          <a:p>
            <a:pPr algn="ctr">
              <a:lnSpc>
                <a:spcPts val="4537"/>
              </a:lnSpc>
            </a:pPr>
            <a:r>
              <a:rPr lang="en-US" sz="3781">
                <a:solidFill>
                  <a:srgbClr val="FDFEFF"/>
                </a:solidFill>
                <a:latin typeface="Aileron Heavy"/>
              </a:rPr>
              <a:t>GRAFIK ELBOW DAN SILHOUETTE</a:t>
            </a:r>
          </a:p>
        </p:txBody>
      </p:sp>
      <p:sp>
        <p:nvSpPr>
          <p:cNvPr name="TextBox 18" id="18"/>
          <p:cNvSpPr txBox="true"/>
          <p:nvPr/>
        </p:nvSpPr>
        <p:spPr>
          <a:xfrm rot="0">
            <a:off x="659731" y="428625"/>
            <a:ext cx="9431996" cy="923925"/>
          </a:xfrm>
          <a:prstGeom prst="rect">
            <a:avLst/>
          </a:prstGeom>
        </p:spPr>
        <p:txBody>
          <a:bodyPr anchor="t" rtlCol="false" tIns="0" lIns="0" bIns="0" rIns="0">
            <a:spAutoFit/>
          </a:bodyPr>
          <a:lstStyle/>
          <a:p>
            <a:pPr>
              <a:lnSpc>
                <a:spcPts val="7200"/>
              </a:lnSpc>
            </a:pPr>
            <a:r>
              <a:rPr lang="en-US" sz="6000">
                <a:solidFill>
                  <a:srgbClr val="FDFEFF"/>
                </a:solidFill>
                <a:latin typeface="Aileron Heavy"/>
              </a:rPr>
              <a:t>HASIL ANALISIS</a:t>
            </a:r>
          </a:p>
        </p:txBody>
      </p:sp>
      <p:sp>
        <p:nvSpPr>
          <p:cNvPr name="TextBox 19" id="19"/>
          <p:cNvSpPr txBox="true"/>
          <p:nvPr/>
        </p:nvSpPr>
        <p:spPr>
          <a:xfrm rot="0">
            <a:off x="4034291" y="8747464"/>
            <a:ext cx="9567409" cy="804534"/>
          </a:xfrm>
          <a:prstGeom prst="rect">
            <a:avLst/>
          </a:prstGeom>
        </p:spPr>
        <p:txBody>
          <a:bodyPr anchor="t" rtlCol="false" tIns="0" lIns="0" bIns="0" rIns="0">
            <a:spAutoFit/>
          </a:bodyPr>
          <a:lstStyle/>
          <a:p>
            <a:pPr algn="ctr">
              <a:lnSpc>
                <a:spcPts val="6580"/>
              </a:lnSpc>
            </a:pPr>
            <a:r>
              <a:rPr lang="en-US" sz="4700">
                <a:solidFill>
                  <a:srgbClr val="FE465C"/>
                </a:solidFill>
                <a:latin typeface="Aileron Heavy"/>
              </a:rPr>
              <a:t>4 Cluster optimal</a:t>
            </a:r>
          </a:p>
        </p:txBody>
      </p:sp>
      <p:pic>
        <p:nvPicPr>
          <p:cNvPr name="Picture 20" id="20"/>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true" flipV="false" rot="-1234126">
            <a:off x="12822531" y="8740479"/>
            <a:ext cx="1558339" cy="440231"/>
          </a:xfrm>
          <a:prstGeom prst="rect">
            <a:avLst/>
          </a:prstGeom>
        </p:spPr>
      </p:pic>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4049" r="0" b="1601"/>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435030" y="-689181"/>
            <a:ext cx="19158060" cy="3169062"/>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false" rot="0">
            <a:off x="13601700" y="580691"/>
            <a:ext cx="7315200" cy="2203704"/>
          </a:xfrm>
          <a:prstGeom prst="rect">
            <a:avLst/>
          </a:prstGeom>
        </p:spPr>
      </p:pic>
      <p:pic>
        <p:nvPicPr>
          <p:cNvPr name="Picture 5" id="5"/>
          <p:cNvPicPr>
            <a:picLocks noChangeAspect="true"/>
          </p:cNvPicPr>
          <p:nvPr/>
        </p:nvPicPr>
        <p:blipFill>
          <a:blip r:embed="rId7"/>
          <a:srcRect l="0" t="0" r="0" b="0"/>
          <a:stretch>
            <a:fillRect/>
          </a:stretch>
        </p:blipFill>
        <p:spPr>
          <a:xfrm flipH="false" flipV="false" rot="0">
            <a:off x="14835362" y="580691"/>
            <a:ext cx="1323634" cy="1330786"/>
          </a:xfrm>
          <a:prstGeom prst="rect">
            <a:avLst/>
          </a:prstGeom>
        </p:spPr>
      </p:pic>
      <p:pic>
        <p:nvPicPr>
          <p:cNvPr name="Picture 6" id="6"/>
          <p:cNvPicPr>
            <a:picLocks noChangeAspect="true"/>
          </p:cNvPicPr>
          <p:nvPr/>
        </p:nvPicPr>
        <p:blipFill>
          <a:blip r:embed="rId8"/>
          <a:srcRect l="0" t="0" r="0" b="0"/>
          <a:stretch>
            <a:fillRect/>
          </a:stretch>
        </p:blipFill>
        <p:spPr>
          <a:xfrm flipH="false" flipV="false" rot="0">
            <a:off x="3812554" y="3448503"/>
            <a:ext cx="10662891" cy="5809797"/>
          </a:xfrm>
          <a:prstGeom prst="rect">
            <a:avLst/>
          </a:prstGeom>
        </p:spPr>
      </p:pic>
      <p:sp>
        <p:nvSpPr>
          <p:cNvPr name="TextBox 7" id="7"/>
          <p:cNvSpPr txBox="true"/>
          <p:nvPr/>
        </p:nvSpPr>
        <p:spPr>
          <a:xfrm rot="0">
            <a:off x="659731" y="428625"/>
            <a:ext cx="9431996" cy="923925"/>
          </a:xfrm>
          <a:prstGeom prst="rect">
            <a:avLst/>
          </a:prstGeom>
        </p:spPr>
        <p:txBody>
          <a:bodyPr anchor="t" rtlCol="false" tIns="0" lIns="0" bIns="0" rIns="0">
            <a:spAutoFit/>
          </a:bodyPr>
          <a:lstStyle/>
          <a:p>
            <a:pPr>
              <a:lnSpc>
                <a:spcPts val="7200"/>
              </a:lnSpc>
            </a:pPr>
            <a:r>
              <a:rPr lang="en-US" sz="6000">
                <a:solidFill>
                  <a:srgbClr val="FDFEFF"/>
                </a:solidFill>
                <a:latin typeface="Aileron Heavy"/>
              </a:rPr>
              <a:t>HASIL ANALISIS</a:t>
            </a:r>
          </a:p>
        </p:txBody>
      </p:sp>
      <p:sp>
        <p:nvSpPr>
          <p:cNvPr name="TextBox 8" id="8"/>
          <p:cNvSpPr txBox="true"/>
          <p:nvPr/>
        </p:nvSpPr>
        <p:spPr>
          <a:xfrm rot="0">
            <a:off x="3812554" y="2578112"/>
            <a:ext cx="11414865" cy="695959"/>
          </a:xfrm>
          <a:prstGeom prst="rect">
            <a:avLst/>
          </a:prstGeom>
        </p:spPr>
        <p:txBody>
          <a:bodyPr anchor="t" rtlCol="false" tIns="0" lIns="0" bIns="0" rIns="0">
            <a:spAutoFit/>
          </a:bodyPr>
          <a:lstStyle/>
          <a:p>
            <a:pPr algn="ctr">
              <a:lnSpc>
                <a:spcPts val="5740"/>
              </a:lnSpc>
            </a:pPr>
            <a:r>
              <a:rPr lang="en-US" sz="4100">
                <a:solidFill>
                  <a:srgbClr val="FDFEFF"/>
                </a:solidFill>
                <a:latin typeface="Open Sans Bold"/>
              </a:rPr>
              <a:t>K-means Cluster dengan jarak </a:t>
            </a:r>
            <a:r>
              <a:rPr lang="en-US" sz="4100">
                <a:solidFill>
                  <a:srgbClr val="FDFEFF"/>
                </a:solidFill>
                <a:latin typeface="Open Sans Bold Italics"/>
              </a:rPr>
              <a:t>euclidean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2500" r="0" b="12500"/>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435030" y="-689181"/>
            <a:ext cx="19158060" cy="3169062"/>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false" rot="0">
            <a:off x="13601700" y="580691"/>
            <a:ext cx="7315200" cy="2203704"/>
          </a:xfrm>
          <a:prstGeom prst="rect">
            <a:avLst/>
          </a:prstGeom>
        </p:spPr>
      </p:pic>
      <p:pic>
        <p:nvPicPr>
          <p:cNvPr name="Picture 5" id="5"/>
          <p:cNvPicPr>
            <a:picLocks noChangeAspect="true"/>
          </p:cNvPicPr>
          <p:nvPr/>
        </p:nvPicPr>
        <p:blipFill>
          <a:blip r:embed="rId7"/>
          <a:srcRect l="0" t="0" r="0" b="0"/>
          <a:stretch>
            <a:fillRect/>
          </a:stretch>
        </p:blipFill>
        <p:spPr>
          <a:xfrm flipH="false" flipV="false" rot="0">
            <a:off x="14835362" y="580691"/>
            <a:ext cx="1323634" cy="1330786"/>
          </a:xfrm>
          <a:prstGeom prst="rect">
            <a:avLst/>
          </a:prstGeom>
        </p:spPr>
      </p:pic>
      <p:grpSp>
        <p:nvGrpSpPr>
          <p:cNvPr name="Group 6" id="6"/>
          <p:cNvGrpSpPr/>
          <p:nvPr/>
        </p:nvGrpSpPr>
        <p:grpSpPr>
          <a:xfrm rot="0">
            <a:off x="4418477" y="3356038"/>
            <a:ext cx="8701678" cy="6504989"/>
            <a:chOff x="0" y="0"/>
            <a:chExt cx="2291800" cy="1713248"/>
          </a:xfrm>
        </p:grpSpPr>
        <p:sp>
          <p:nvSpPr>
            <p:cNvPr name="Freeform 7" id="7"/>
            <p:cNvSpPr/>
            <p:nvPr/>
          </p:nvSpPr>
          <p:spPr>
            <a:xfrm>
              <a:off x="0" y="0"/>
              <a:ext cx="2291800" cy="1713248"/>
            </a:xfrm>
            <a:custGeom>
              <a:avLst/>
              <a:gdLst/>
              <a:ahLst/>
              <a:cxnLst/>
              <a:rect r="r" b="b" t="t" l="l"/>
              <a:pathLst>
                <a:path h="1713248" w="2291800">
                  <a:moveTo>
                    <a:pt x="0" y="0"/>
                  </a:moveTo>
                  <a:lnTo>
                    <a:pt x="2291800" y="0"/>
                  </a:lnTo>
                  <a:lnTo>
                    <a:pt x="2291800" y="1713248"/>
                  </a:lnTo>
                  <a:lnTo>
                    <a:pt x="0" y="1713248"/>
                  </a:lnTo>
                  <a:close/>
                </a:path>
              </a:pathLst>
            </a:custGeom>
            <a:solidFill>
              <a:srgbClr val="FFFFFF">
                <a:alpha val="58824"/>
              </a:srgbClr>
            </a:solidFill>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a:lnSpc>
                  <a:spcPts val="2849"/>
                </a:lnSpc>
              </a:pPr>
            </a:p>
          </p:txBody>
        </p:sp>
      </p:grpSp>
      <p:pic>
        <p:nvPicPr>
          <p:cNvPr name="Picture 9" id="9"/>
          <p:cNvPicPr>
            <a:picLocks noChangeAspect="true"/>
          </p:cNvPicPr>
          <p:nvPr/>
        </p:nvPicPr>
        <p:blipFill>
          <a:blip r:embed="rId8"/>
          <a:srcRect l="0" t="0" r="4959" b="0"/>
          <a:stretch>
            <a:fillRect/>
          </a:stretch>
        </p:blipFill>
        <p:spPr>
          <a:xfrm flipH="false" flipV="false" rot="0">
            <a:off x="3982055" y="3498770"/>
            <a:ext cx="9119049" cy="6362257"/>
          </a:xfrm>
          <a:prstGeom prst="rect">
            <a:avLst/>
          </a:prstGeom>
        </p:spPr>
      </p:pic>
      <p:sp>
        <p:nvSpPr>
          <p:cNvPr name="TextBox 10" id="10"/>
          <p:cNvSpPr txBox="true"/>
          <p:nvPr/>
        </p:nvSpPr>
        <p:spPr>
          <a:xfrm rot="0">
            <a:off x="4169704" y="2774870"/>
            <a:ext cx="9431996" cy="466725"/>
          </a:xfrm>
          <a:prstGeom prst="rect">
            <a:avLst/>
          </a:prstGeom>
        </p:spPr>
        <p:txBody>
          <a:bodyPr anchor="t" rtlCol="false" tIns="0" lIns="0" bIns="0" rIns="0">
            <a:spAutoFit/>
          </a:bodyPr>
          <a:lstStyle/>
          <a:p>
            <a:pPr algn="ctr">
              <a:lnSpc>
                <a:spcPts val="3600"/>
              </a:lnSpc>
            </a:pPr>
            <a:r>
              <a:rPr lang="en-US" sz="3000">
                <a:solidFill>
                  <a:srgbClr val="FDFEFF"/>
                </a:solidFill>
                <a:latin typeface="Aileron Heavy"/>
              </a:rPr>
              <a:t>HASIL ANGGOTA PROVINSI CLUSTER</a:t>
            </a:r>
          </a:p>
        </p:txBody>
      </p:sp>
      <p:sp>
        <p:nvSpPr>
          <p:cNvPr name="TextBox 11" id="11"/>
          <p:cNvSpPr txBox="true"/>
          <p:nvPr/>
        </p:nvSpPr>
        <p:spPr>
          <a:xfrm rot="0">
            <a:off x="659731" y="428625"/>
            <a:ext cx="9431996" cy="923925"/>
          </a:xfrm>
          <a:prstGeom prst="rect">
            <a:avLst/>
          </a:prstGeom>
        </p:spPr>
        <p:txBody>
          <a:bodyPr anchor="t" rtlCol="false" tIns="0" lIns="0" bIns="0" rIns="0">
            <a:spAutoFit/>
          </a:bodyPr>
          <a:lstStyle/>
          <a:p>
            <a:pPr>
              <a:lnSpc>
                <a:spcPts val="7200"/>
              </a:lnSpc>
            </a:pPr>
            <a:r>
              <a:rPr lang="en-US" sz="6000">
                <a:solidFill>
                  <a:srgbClr val="FDFEFF"/>
                </a:solidFill>
                <a:latin typeface="Aileron Heavy"/>
              </a:rPr>
              <a:t>HASIL ANALISIS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2500" r="0" b="12500"/>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435030" y="-689181"/>
            <a:ext cx="19158060" cy="3169062"/>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false" rot="0">
            <a:off x="13601700" y="580691"/>
            <a:ext cx="7315200" cy="2203704"/>
          </a:xfrm>
          <a:prstGeom prst="rect">
            <a:avLst/>
          </a:prstGeom>
        </p:spPr>
      </p:pic>
      <p:pic>
        <p:nvPicPr>
          <p:cNvPr name="Picture 5" id="5"/>
          <p:cNvPicPr>
            <a:picLocks noChangeAspect="true"/>
          </p:cNvPicPr>
          <p:nvPr/>
        </p:nvPicPr>
        <p:blipFill>
          <a:blip r:embed="rId7"/>
          <a:srcRect l="0" t="0" r="0" b="0"/>
          <a:stretch>
            <a:fillRect/>
          </a:stretch>
        </p:blipFill>
        <p:spPr>
          <a:xfrm flipH="false" flipV="false" rot="0">
            <a:off x="14835362" y="580691"/>
            <a:ext cx="1323634" cy="1330786"/>
          </a:xfrm>
          <a:prstGeom prst="rect">
            <a:avLst/>
          </a:prstGeom>
        </p:spPr>
      </p:pic>
      <p:grpSp>
        <p:nvGrpSpPr>
          <p:cNvPr name="Group 6" id="6"/>
          <p:cNvGrpSpPr/>
          <p:nvPr/>
        </p:nvGrpSpPr>
        <p:grpSpPr>
          <a:xfrm rot="0">
            <a:off x="1028700" y="3320049"/>
            <a:ext cx="11907841" cy="5938251"/>
            <a:chOff x="0" y="0"/>
            <a:chExt cx="3136221" cy="1563984"/>
          </a:xfrm>
        </p:grpSpPr>
        <p:sp>
          <p:nvSpPr>
            <p:cNvPr name="Freeform 7" id="7"/>
            <p:cNvSpPr/>
            <p:nvPr/>
          </p:nvSpPr>
          <p:spPr>
            <a:xfrm>
              <a:off x="0" y="0"/>
              <a:ext cx="3136221" cy="1563984"/>
            </a:xfrm>
            <a:custGeom>
              <a:avLst/>
              <a:gdLst/>
              <a:ahLst/>
              <a:cxnLst/>
              <a:rect r="r" b="b" t="t" l="l"/>
              <a:pathLst>
                <a:path h="1563984" w="3136221">
                  <a:moveTo>
                    <a:pt x="0" y="0"/>
                  </a:moveTo>
                  <a:lnTo>
                    <a:pt x="3136221" y="0"/>
                  </a:lnTo>
                  <a:lnTo>
                    <a:pt x="3136221" y="1563984"/>
                  </a:lnTo>
                  <a:lnTo>
                    <a:pt x="0" y="1563984"/>
                  </a:lnTo>
                  <a:close/>
                </a:path>
              </a:pathLst>
            </a:custGeom>
            <a:solidFill>
              <a:srgbClr val="FFFFFF">
                <a:alpha val="58824"/>
              </a:srgbClr>
            </a:solidFill>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a:lnSpc>
                  <a:spcPts val="2849"/>
                </a:lnSpc>
              </a:pPr>
            </a:p>
          </p:txBody>
        </p:sp>
      </p:grpSp>
      <p:pic>
        <p:nvPicPr>
          <p:cNvPr name="Picture 9" id="9"/>
          <p:cNvPicPr>
            <a:picLocks noChangeAspect="true"/>
          </p:cNvPicPr>
          <p:nvPr/>
        </p:nvPicPr>
        <p:blipFill>
          <a:blip r:embed="rId8"/>
          <a:srcRect l="0" t="0" r="0" b="0"/>
          <a:stretch>
            <a:fillRect/>
          </a:stretch>
        </p:blipFill>
        <p:spPr>
          <a:xfrm flipH="false" flipV="false" rot="0">
            <a:off x="1688686" y="3743913"/>
            <a:ext cx="10596389" cy="5371512"/>
          </a:xfrm>
          <a:prstGeom prst="rect">
            <a:avLst/>
          </a:prstGeom>
        </p:spPr>
      </p:pic>
      <p:pic>
        <p:nvPicPr>
          <p:cNvPr name="Picture 10" id="10"/>
          <p:cNvPicPr>
            <a:picLocks noChangeAspect="true"/>
          </p:cNvPicPr>
          <p:nvPr/>
        </p:nvPicPr>
        <p:blipFill>
          <a:blip r:embed="rId9">
            <a:alphaModFix amt="50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1711118" y="5057775"/>
            <a:ext cx="10456275" cy="888783"/>
          </a:xfrm>
          <a:prstGeom prst="rect">
            <a:avLst/>
          </a:prstGeom>
        </p:spPr>
      </p:pic>
      <p:pic>
        <p:nvPicPr>
          <p:cNvPr name="Picture 11" id="11"/>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true" flipV="false" rot="-9165495">
            <a:off x="12569943" y="5411981"/>
            <a:ext cx="1661333" cy="469326"/>
          </a:xfrm>
          <a:prstGeom prst="rect">
            <a:avLst/>
          </a:prstGeom>
        </p:spPr>
      </p:pic>
      <p:sp>
        <p:nvSpPr>
          <p:cNvPr name="TextBox 12" id="12"/>
          <p:cNvSpPr txBox="true"/>
          <p:nvPr/>
        </p:nvSpPr>
        <p:spPr>
          <a:xfrm rot="0">
            <a:off x="659731" y="428625"/>
            <a:ext cx="9431996" cy="923925"/>
          </a:xfrm>
          <a:prstGeom prst="rect">
            <a:avLst/>
          </a:prstGeom>
        </p:spPr>
        <p:txBody>
          <a:bodyPr anchor="t" rtlCol="false" tIns="0" lIns="0" bIns="0" rIns="0">
            <a:spAutoFit/>
          </a:bodyPr>
          <a:lstStyle/>
          <a:p>
            <a:pPr>
              <a:lnSpc>
                <a:spcPts val="7200"/>
              </a:lnSpc>
            </a:pPr>
            <a:r>
              <a:rPr lang="en-US" sz="6000">
                <a:solidFill>
                  <a:srgbClr val="FDFEFF"/>
                </a:solidFill>
                <a:latin typeface="Aileron Heavy"/>
              </a:rPr>
              <a:t>HASIL ANALISIS</a:t>
            </a:r>
          </a:p>
        </p:txBody>
      </p:sp>
      <p:sp>
        <p:nvSpPr>
          <p:cNvPr name="TextBox 13" id="13"/>
          <p:cNvSpPr txBox="true"/>
          <p:nvPr/>
        </p:nvSpPr>
        <p:spPr>
          <a:xfrm rot="0">
            <a:off x="13898817" y="6102986"/>
            <a:ext cx="3196724" cy="3492556"/>
          </a:xfrm>
          <a:prstGeom prst="rect">
            <a:avLst/>
          </a:prstGeom>
        </p:spPr>
        <p:txBody>
          <a:bodyPr anchor="t" rtlCol="false" tIns="0" lIns="0" bIns="0" rIns="0">
            <a:spAutoFit/>
          </a:bodyPr>
          <a:lstStyle/>
          <a:p>
            <a:pPr algn="ctr">
              <a:lnSpc>
                <a:spcPts val="2127"/>
              </a:lnSpc>
            </a:pPr>
            <a:r>
              <a:rPr lang="en-US" sz="2127">
                <a:solidFill>
                  <a:srgbClr val="FE465C"/>
                </a:solidFill>
                <a:latin typeface="Aileron Heavy"/>
              </a:rPr>
              <a:t>Aceh</a:t>
            </a:r>
          </a:p>
          <a:p>
            <a:pPr algn="ctr">
              <a:lnSpc>
                <a:spcPts val="2127"/>
              </a:lnSpc>
            </a:pPr>
            <a:r>
              <a:rPr lang="en-US" sz="2127">
                <a:solidFill>
                  <a:srgbClr val="FE465C"/>
                </a:solidFill>
                <a:latin typeface="Aileron Heavy"/>
              </a:rPr>
              <a:t> Sumatera Selatan, Bengkulu</a:t>
            </a:r>
          </a:p>
          <a:p>
            <a:pPr algn="ctr">
              <a:lnSpc>
                <a:spcPts val="2127"/>
              </a:lnSpc>
            </a:pPr>
            <a:r>
              <a:rPr lang="en-US" sz="2127">
                <a:solidFill>
                  <a:srgbClr val="FE465C"/>
                </a:solidFill>
                <a:latin typeface="Aileron Heavy"/>
              </a:rPr>
              <a:t> Lampung</a:t>
            </a:r>
          </a:p>
          <a:p>
            <a:pPr algn="ctr">
              <a:lnSpc>
                <a:spcPts val="2127"/>
              </a:lnSpc>
            </a:pPr>
            <a:r>
              <a:rPr lang="en-US" sz="2127">
                <a:solidFill>
                  <a:srgbClr val="FE465C"/>
                </a:solidFill>
                <a:latin typeface="Aileron Heavy"/>
              </a:rPr>
              <a:t> DI Yogyakarta</a:t>
            </a:r>
          </a:p>
          <a:p>
            <a:pPr algn="ctr">
              <a:lnSpc>
                <a:spcPts val="2127"/>
              </a:lnSpc>
            </a:pPr>
            <a:r>
              <a:rPr lang="en-US" sz="2127">
                <a:solidFill>
                  <a:srgbClr val="FE465C"/>
                </a:solidFill>
                <a:latin typeface="Aileron Heavy"/>
              </a:rPr>
              <a:t> NTB</a:t>
            </a:r>
          </a:p>
          <a:p>
            <a:pPr algn="ctr">
              <a:lnSpc>
                <a:spcPts val="2127"/>
              </a:lnSpc>
            </a:pPr>
            <a:r>
              <a:rPr lang="en-US" sz="2127">
                <a:solidFill>
                  <a:srgbClr val="FE465C"/>
                </a:solidFill>
                <a:latin typeface="Aileron Heavy"/>
              </a:rPr>
              <a:t> NTT</a:t>
            </a:r>
          </a:p>
          <a:p>
            <a:pPr algn="ctr">
              <a:lnSpc>
                <a:spcPts val="2127"/>
              </a:lnSpc>
            </a:pPr>
            <a:r>
              <a:rPr lang="en-US" sz="2127">
                <a:solidFill>
                  <a:srgbClr val="FE465C"/>
                </a:solidFill>
                <a:latin typeface="Aileron Heavy"/>
              </a:rPr>
              <a:t>Sulawesi Tengah Sulawesi Tenggara Gorontalo</a:t>
            </a:r>
          </a:p>
          <a:p>
            <a:pPr algn="ctr">
              <a:lnSpc>
                <a:spcPts val="2127"/>
              </a:lnSpc>
            </a:pPr>
            <a:r>
              <a:rPr lang="en-US" sz="2127">
                <a:solidFill>
                  <a:srgbClr val="FE465C"/>
                </a:solidFill>
                <a:latin typeface="Aileron Heavy"/>
              </a:rPr>
              <a:t> Sulawesi Barat</a:t>
            </a:r>
          </a:p>
          <a:p>
            <a:pPr algn="ctr">
              <a:lnSpc>
                <a:spcPts val="2127"/>
              </a:lnSpc>
            </a:pPr>
            <a:r>
              <a:rPr lang="en-US" sz="2127">
                <a:solidFill>
                  <a:srgbClr val="FE465C"/>
                </a:solidFill>
                <a:latin typeface="Aileron Heavy"/>
              </a:rPr>
              <a:t> Maluku</a:t>
            </a:r>
          </a:p>
          <a:p>
            <a:pPr algn="ctr">
              <a:lnSpc>
                <a:spcPts val="2127"/>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4049" r="0" b="1601"/>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435030" y="-689181"/>
            <a:ext cx="19158060" cy="3169062"/>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false" rot="0">
            <a:off x="13601700" y="580691"/>
            <a:ext cx="7315200" cy="2203704"/>
          </a:xfrm>
          <a:prstGeom prst="rect">
            <a:avLst/>
          </a:prstGeom>
        </p:spPr>
      </p:pic>
      <p:pic>
        <p:nvPicPr>
          <p:cNvPr name="Picture 5" id="5"/>
          <p:cNvPicPr>
            <a:picLocks noChangeAspect="true"/>
          </p:cNvPicPr>
          <p:nvPr/>
        </p:nvPicPr>
        <p:blipFill>
          <a:blip r:embed="rId7"/>
          <a:srcRect l="0" t="0" r="0" b="0"/>
          <a:stretch>
            <a:fillRect/>
          </a:stretch>
        </p:blipFill>
        <p:spPr>
          <a:xfrm flipH="false" flipV="false" rot="0">
            <a:off x="14835362" y="580691"/>
            <a:ext cx="1323634" cy="1330786"/>
          </a:xfrm>
          <a:prstGeom prst="rect">
            <a:avLst/>
          </a:prstGeom>
        </p:spPr>
      </p:pic>
      <p:pic>
        <p:nvPicPr>
          <p:cNvPr name="Picture 6" id="6"/>
          <p:cNvPicPr>
            <a:picLocks noChangeAspect="true"/>
          </p:cNvPicPr>
          <p:nvPr/>
        </p:nvPicPr>
        <p:blipFill>
          <a:blip r:embed="rId8"/>
          <a:srcRect l="0" t="0" r="0" b="0"/>
          <a:stretch>
            <a:fillRect/>
          </a:stretch>
        </p:blipFill>
        <p:spPr>
          <a:xfrm flipH="false" flipV="false" rot="0">
            <a:off x="3183602" y="2805383"/>
            <a:ext cx="10418098" cy="4676234"/>
          </a:xfrm>
          <a:prstGeom prst="rect">
            <a:avLst/>
          </a:prstGeom>
        </p:spPr>
      </p:pic>
      <p:pic>
        <p:nvPicPr>
          <p:cNvPr name="Picture 7" id="7"/>
          <p:cNvPicPr>
            <a:picLocks noChangeAspect="true"/>
          </p:cNvPicPr>
          <p:nvPr/>
        </p:nvPicPr>
        <p:blipFill>
          <a:blip r:embed="rId9"/>
          <a:srcRect l="0" t="0" r="0" b="0"/>
          <a:stretch>
            <a:fillRect/>
          </a:stretch>
        </p:blipFill>
        <p:spPr>
          <a:xfrm flipH="false" flipV="false" rot="0">
            <a:off x="3750981" y="7481617"/>
            <a:ext cx="9283339" cy="2368542"/>
          </a:xfrm>
          <a:prstGeom prst="rect">
            <a:avLst/>
          </a:prstGeom>
        </p:spPr>
      </p:pic>
      <p:sp>
        <p:nvSpPr>
          <p:cNvPr name="TextBox 8" id="8"/>
          <p:cNvSpPr txBox="true"/>
          <p:nvPr/>
        </p:nvSpPr>
        <p:spPr>
          <a:xfrm rot="0">
            <a:off x="659731" y="428625"/>
            <a:ext cx="9431996" cy="923925"/>
          </a:xfrm>
          <a:prstGeom prst="rect">
            <a:avLst/>
          </a:prstGeom>
        </p:spPr>
        <p:txBody>
          <a:bodyPr anchor="t" rtlCol="false" tIns="0" lIns="0" bIns="0" rIns="0">
            <a:spAutoFit/>
          </a:bodyPr>
          <a:lstStyle/>
          <a:p>
            <a:pPr>
              <a:lnSpc>
                <a:spcPts val="7200"/>
              </a:lnSpc>
            </a:pPr>
            <a:r>
              <a:rPr lang="en-US" sz="6000">
                <a:solidFill>
                  <a:srgbClr val="FDFEFF"/>
                </a:solidFill>
                <a:latin typeface="Aileron Heavy"/>
              </a:rPr>
              <a:t>PETA CLUSTERING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4446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4000"/>
          </a:blip>
          <a:srcRect l="0" t="0" r="0" b="0"/>
          <a:stretch>
            <a:fillRect/>
          </a:stretch>
        </p:blipFill>
        <p:spPr>
          <a:xfrm flipH="false" flipV="false" rot="0">
            <a:off x="-507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435030" y="-689181"/>
            <a:ext cx="19158060" cy="3169062"/>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false" rot="0">
            <a:off x="13601700" y="580691"/>
            <a:ext cx="7315200" cy="2203704"/>
          </a:xfrm>
          <a:prstGeom prst="rect">
            <a:avLst/>
          </a:prstGeom>
        </p:spPr>
      </p:pic>
      <p:pic>
        <p:nvPicPr>
          <p:cNvPr name="Picture 5" id="5"/>
          <p:cNvPicPr>
            <a:picLocks noChangeAspect="true"/>
          </p:cNvPicPr>
          <p:nvPr/>
        </p:nvPicPr>
        <p:blipFill>
          <a:blip r:embed="rId7"/>
          <a:srcRect l="0" t="0" r="0" b="0"/>
          <a:stretch>
            <a:fillRect/>
          </a:stretch>
        </p:blipFill>
        <p:spPr>
          <a:xfrm flipH="false" flipV="false" rot="0">
            <a:off x="14835362" y="580691"/>
            <a:ext cx="1323634" cy="1330786"/>
          </a:xfrm>
          <a:prstGeom prst="rect">
            <a:avLst/>
          </a:prstGeom>
        </p:spPr>
      </p:pic>
      <p:pic>
        <p:nvPicPr>
          <p:cNvPr name="Picture 6" id="6"/>
          <p:cNvPicPr>
            <a:picLocks noChangeAspect="true"/>
          </p:cNvPicPr>
          <p:nvPr/>
        </p:nvPicPr>
        <p:blipFill>
          <a:blip r:embed="rId8"/>
          <a:srcRect l="0" t="0" r="0" b="0"/>
          <a:stretch>
            <a:fillRect/>
          </a:stretch>
        </p:blipFill>
        <p:spPr>
          <a:xfrm flipH="false" flipV="false" rot="0">
            <a:off x="11794732" y="4008561"/>
            <a:ext cx="4645680" cy="4975293"/>
          </a:xfrm>
          <a:prstGeom prst="rect">
            <a:avLst/>
          </a:prstGeom>
        </p:spPr>
      </p:pic>
      <p:sp>
        <p:nvSpPr>
          <p:cNvPr name="TextBox 7" id="7"/>
          <p:cNvSpPr txBox="true"/>
          <p:nvPr/>
        </p:nvSpPr>
        <p:spPr>
          <a:xfrm rot="0">
            <a:off x="1857416" y="5431755"/>
            <a:ext cx="5272672" cy="2303646"/>
          </a:xfrm>
          <a:prstGeom prst="rect">
            <a:avLst/>
          </a:prstGeom>
        </p:spPr>
        <p:txBody>
          <a:bodyPr anchor="t" rtlCol="false" tIns="0" lIns="0" bIns="0" rIns="0">
            <a:spAutoFit/>
          </a:bodyPr>
          <a:lstStyle/>
          <a:p>
            <a:pPr algn="ctr">
              <a:lnSpc>
                <a:spcPts val="17248"/>
              </a:lnSpc>
            </a:pPr>
            <a:r>
              <a:rPr lang="en-US" sz="17248">
                <a:solidFill>
                  <a:srgbClr val="FE465C"/>
                </a:solidFill>
                <a:latin typeface="Aileron Heavy"/>
              </a:rPr>
              <a:t>5,9% </a:t>
            </a:r>
          </a:p>
        </p:txBody>
      </p:sp>
      <p:sp>
        <p:nvSpPr>
          <p:cNvPr name="AutoShape 8" id="8"/>
          <p:cNvSpPr/>
          <p:nvPr/>
        </p:nvSpPr>
        <p:spPr>
          <a:xfrm rot="-4722">
            <a:off x="7130170" y="6437499"/>
            <a:ext cx="4664564" cy="0"/>
          </a:xfrm>
          <a:prstGeom prst="line">
            <a:avLst/>
          </a:prstGeom>
          <a:ln cap="flat" w="123825">
            <a:solidFill>
              <a:srgbClr val="E5B31E"/>
            </a:solidFill>
            <a:prstDash val="solid"/>
            <a:headEnd type="oval" len="lg" w="lg"/>
            <a:tailEnd type="none" len="sm" w="sm"/>
          </a:ln>
        </p:spPr>
      </p:sp>
      <p:sp>
        <p:nvSpPr>
          <p:cNvPr name="TextBox 9" id="9"/>
          <p:cNvSpPr txBox="true"/>
          <p:nvPr/>
        </p:nvSpPr>
        <p:spPr>
          <a:xfrm rot="0">
            <a:off x="659731" y="428625"/>
            <a:ext cx="9431996" cy="923925"/>
          </a:xfrm>
          <a:prstGeom prst="rect">
            <a:avLst/>
          </a:prstGeom>
        </p:spPr>
        <p:txBody>
          <a:bodyPr anchor="t" rtlCol="false" tIns="0" lIns="0" bIns="0" rIns="0">
            <a:spAutoFit/>
          </a:bodyPr>
          <a:lstStyle/>
          <a:p>
            <a:pPr>
              <a:lnSpc>
                <a:spcPts val="7200"/>
              </a:lnSpc>
            </a:pPr>
            <a:r>
              <a:rPr lang="en-US" sz="6000">
                <a:solidFill>
                  <a:srgbClr val="FDFEFF"/>
                </a:solidFill>
                <a:latin typeface="Aileron Heavy"/>
              </a:rPr>
              <a:t>PERMASALAHAN</a:t>
            </a:r>
          </a:p>
        </p:txBody>
      </p:sp>
      <p:sp>
        <p:nvSpPr>
          <p:cNvPr name="TextBox 10" id="10"/>
          <p:cNvSpPr txBox="true"/>
          <p:nvPr/>
        </p:nvSpPr>
        <p:spPr>
          <a:xfrm rot="0">
            <a:off x="1857416" y="3534125"/>
            <a:ext cx="7604952" cy="1571766"/>
          </a:xfrm>
          <a:prstGeom prst="rect">
            <a:avLst/>
          </a:prstGeom>
        </p:spPr>
        <p:txBody>
          <a:bodyPr anchor="t" rtlCol="false" tIns="0" lIns="0" bIns="0" rIns="0">
            <a:spAutoFit/>
          </a:bodyPr>
          <a:lstStyle/>
          <a:p>
            <a:pPr>
              <a:lnSpc>
                <a:spcPts val="6005"/>
              </a:lnSpc>
            </a:pPr>
            <a:r>
              <a:rPr lang="en-US" sz="6005">
                <a:solidFill>
                  <a:srgbClr val="FDFEFF"/>
                </a:solidFill>
                <a:latin typeface="Aileron Heavy"/>
              </a:rPr>
              <a:t>Inflasi di Indonesia  tembus </a:t>
            </a:r>
          </a:p>
        </p:txBody>
      </p:sp>
      <p:sp>
        <p:nvSpPr>
          <p:cNvPr name="TextBox 11" id="11"/>
          <p:cNvSpPr txBox="true"/>
          <p:nvPr/>
        </p:nvSpPr>
        <p:spPr>
          <a:xfrm rot="0">
            <a:off x="1028700" y="8238673"/>
            <a:ext cx="7757781" cy="470042"/>
          </a:xfrm>
          <a:prstGeom prst="rect">
            <a:avLst/>
          </a:prstGeom>
        </p:spPr>
        <p:txBody>
          <a:bodyPr anchor="t" rtlCol="false" tIns="0" lIns="0" bIns="0" rIns="0">
            <a:spAutoFit/>
          </a:bodyPr>
          <a:lstStyle/>
          <a:p>
            <a:pPr>
              <a:lnSpc>
                <a:spcPts val="3505"/>
              </a:lnSpc>
            </a:pPr>
            <a:r>
              <a:rPr lang="en-US" sz="3505">
                <a:solidFill>
                  <a:srgbClr val="FDFEFF"/>
                </a:solidFill>
                <a:latin typeface="Aileron Heavy"/>
              </a:rPr>
              <a:t>(Bank Indonesia, September 2022)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4049" r="0" b="1601"/>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435030" y="-689181"/>
            <a:ext cx="19158060" cy="3169062"/>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false" rot="0">
            <a:off x="13601700" y="580691"/>
            <a:ext cx="7315200" cy="2203704"/>
          </a:xfrm>
          <a:prstGeom prst="rect">
            <a:avLst/>
          </a:prstGeom>
        </p:spPr>
      </p:pic>
      <p:pic>
        <p:nvPicPr>
          <p:cNvPr name="Picture 5" id="5"/>
          <p:cNvPicPr>
            <a:picLocks noChangeAspect="true"/>
          </p:cNvPicPr>
          <p:nvPr/>
        </p:nvPicPr>
        <p:blipFill>
          <a:blip r:embed="rId7"/>
          <a:srcRect l="0" t="0" r="0" b="0"/>
          <a:stretch>
            <a:fillRect/>
          </a:stretch>
        </p:blipFill>
        <p:spPr>
          <a:xfrm flipH="false" flipV="false" rot="0">
            <a:off x="14835362" y="580691"/>
            <a:ext cx="1323634" cy="1330786"/>
          </a:xfrm>
          <a:prstGeom prst="rect">
            <a:avLst/>
          </a:prstGeom>
        </p:spPr>
      </p:pic>
      <p:sp>
        <p:nvSpPr>
          <p:cNvPr name="TextBox 6" id="6"/>
          <p:cNvSpPr txBox="true"/>
          <p:nvPr/>
        </p:nvSpPr>
        <p:spPr>
          <a:xfrm rot="0">
            <a:off x="659731" y="428625"/>
            <a:ext cx="9431996" cy="923925"/>
          </a:xfrm>
          <a:prstGeom prst="rect">
            <a:avLst/>
          </a:prstGeom>
        </p:spPr>
        <p:txBody>
          <a:bodyPr anchor="t" rtlCol="false" tIns="0" lIns="0" bIns="0" rIns="0">
            <a:spAutoFit/>
          </a:bodyPr>
          <a:lstStyle/>
          <a:p>
            <a:pPr>
              <a:lnSpc>
                <a:spcPts val="7200"/>
              </a:lnSpc>
            </a:pPr>
            <a:r>
              <a:rPr lang="en-US" sz="6000">
                <a:solidFill>
                  <a:srgbClr val="FDFEFF"/>
                </a:solidFill>
                <a:latin typeface="Aileron Heavy"/>
              </a:rPr>
              <a:t>KESIMPULAN</a:t>
            </a:r>
          </a:p>
        </p:txBody>
      </p:sp>
      <p:sp>
        <p:nvSpPr>
          <p:cNvPr name="TextBox 7" id="7"/>
          <p:cNvSpPr txBox="true"/>
          <p:nvPr/>
        </p:nvSpPr>
        <p:spPr>
          <a:xfrm rot="0">
            <a:off x="1331856" y="3319798"/>
            <a:ext cx="15624289" cy="887095"/>
          </a:xfrm>
          <a:prstGeom prst="rect">
            <a:avLst/>
          </a:prstGeom>
        </p:spPr>
        <p:txBody>
          <a:bodyPr anchor="t" rtlCol="false" tIns="0" lIns="0" bIns="0" rIns="0">
            <a:spAutoFit/>
          </a:bodyPr>
          <a:lstStyle/>
          <a:p>
            <a:pPr algn="ctr">
              <a:lnSpc>
                <a:spcPts val="7279"/>
              </a:lnSpc>
            </a:pPr>
            <a:r>
              <a:rPr lang="en-US" sz="5199">
                <a:solidFill>
                  <a:srgbClr val="FDFEFF"/>
                </a:solidFill>
                <a:latin typeface="Open Sans Bold"/>
              </a:rPr>
              <a:t>Cluster 1</a:t>
            </a:r>
          </a:p>
        </p:txBody>
      </p:sp>
      <p:sp>
        <p:nvSpPr>
          <p:cNvPr name="TextBox 8" id="8"/>
          <p:cNvSpPr txBox="true"/>
          <p:nvPr/>
        </p:nvSpPr>
        <p:spPr>
          <a:xfrm rot="0">
            <a:off x="1331856" y="4685766"/>
            <a:ext cx="15624289" cy="4572534"/>
          </a:xfrm>
          <a:prstGeom prst="rect">
            <a:avLst/>
          </a:prstGeom>
        </p:spPr>
        <p:txBody>
          <a:bodyPr anchor="t" rtlCol="false" tIns="0" lIns="0" bIns="0" rIns="0">
            <a:spAutoFit/>
          </a:bodyPr>
          <a:lstStyle/>
          <a:p>
            <a:pPr algn="just">
              <a:lnSpc>
                <a:spcPts val="4515"/>
              </a:lnSpc>
            </a:pPr>
            <a:r>
              <a:rPr lang="en-US" sz="3225">
                <a:solidFill>
                  <a:srgbClr val="FDFEFF"/>
                </a:solidFill>
                <a:latin typeface="Open Sans Light"/>
              </a:rPr>
              <a:t>Cluster 1 menunjukkan bahwa jumlah penggunaan kendaraan yang relatif sedang pada bulan September 2022 jika dibandingkan dengan luas wilayahnya, cluster 1 juga memiliki luas wilayah yang sedang sehingga cluster 1 adalah provinsi dengan tingkat kemiskinan yang tinggi dan konsumsi BBM yang sedang dengan memperhatikan luas wilayahnya, maka tingkat kepadatan pada cluster 1 ini dikategorikan tinggi. Sehingga cluster 1 </a:t>
            </a:r>
            <a:r>
              <a:rPr lang="en-US" sz="3225">
                <a:solidFill>
                  <a:srgbClr val="FDFEFF"/>
                </a:solidFill>
                <a:latin typeface="Open Sans Light Bold"/>
              </a:rPr>
              <a:t>sangat diperioritaskan</a:t>
            </a:r>
            <a:r>
              <a:rPr lang="en-US" sz="3225">
                <a:solidFill>
                  <a:srgbClr val="FDFEFF"/>
                </a:solidFill>
                <a:latin typeface="Open Sans Light"/>
              </a:rPr>
              <a:t> untuk penyaluran subsidi BBM.</a:t>
            </a:r>
          </a:p>
          <a:p>
            <a:pPr algn="just">
              <a:lnSpc>
                <a:spcPts val="4515"/>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4049" r="0" b="1601"/>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435030" y="-689181"/>
            <a:ext cx="19158060" cy="3169062"/>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false" rot="0">
            <a:off x="13601700" y="580691"/>
            <a:ext cx="7315200" cy="2203704"/>
          </a:xfrm>
          <a:prstGeom prst="rect">
            <a:avLst/>
          </a:prstGeom>
        </p:spPr>
      </p:pic>
      <p:pic>
        <p:nvPicPr>
          <p:cNvPr name="Picture 5" id="5"/>
          <p:cNvPicPr>
            <a:picLocks noChangeAspect="true"/>
          </p:cNvPicPr>
          <p:nvPr/>
        </p:nvPicPr>
        <p:blipFill>
          <a:blip r:embed="rId7"/>
          <a:srcRect l="0" t="0" r="0" b="0"/>
          <a:stretch>
            <a:fillRect/>
          </a:stretch>
        </p:blipFill>
        <p:spPr>
          <a:xfrm flipH="false" flipV="false" rot="0">
            <a:off x="14835362" y="580691"/>
            <a:ext cx="1323634" cy="1330786"/>
          </a:xfrm>
          <a:prstGeom prst="rect">
            <a:avLst/>
          </a:prstGeom>
        </p:spPr>
      </p:pic>
      <p:sp>
        <p:nvSpPr>
          <p:cNvPr name="TextBox 6" id="6"/>
          <p:cNvSpPr txBox="true"/>
          <p:nvPr/>
        </p:nvSpPr>
        <p:spPr>
          <a:xfrm rot="0">
            <a:off x="659731" y="428625"/>
            <a:ext cx="9431996" cy="923925"/>
          </a:xfrm>
          <a:prstGeom prst="rect">
            <a:avLst/>
          </a:prstGeom>
        </p:spPr>
        <p:txBody>
          <a:bodyPr anchor="t" rtlCol="false" tIns="0" lIns="0" bIns="0" rIns="0">
            <a:spAutoFit/>
          </a:bodyPr>
          <a:lstStyle/>
          <a:p>
            <a:pPr>
              <a:lnSpc>
                <a:spcPts val="7200"/>
              </a:lnSpc>
            </a:pPr>
            <a:r>
              <a:rPr lang="en-US" sz="6000">
                <a:solidFill>
                  <a:srgbClr val="FDFEFF"/>
                </a:solidFill>
                <a:latin typeface="Aileron Heavy"/>
              </a:rPr>
              <a:t>KESIMPULAN</a:t>
            </a:r>
          </a:p>
        </p:txBody>
      </p:sp>
      <p:sp>
        <p:nvSpPr>
          <p:cNvPr name="TextBox 7" id="7"/>
          <p:cNvSpPr txBox="true"/>
          <p:nvPr/>
        </p:nvSpPr>
        <p:spPr>
          <a:xfrm rot="0">
            <a:off x="1248304" y="3403520"/>
            <a:ext cx="15692511" cy="887095"/>
          </a:xfrm>
          <a:prstGeom prst="rect">
            <a:avLst/>
          </a:prstGeom>
        </p:spPr>
        <p:txBody>
          <a:bodyPr anchor="t" rtlCol="false" tIns="0" lIns="0" bIns="0" rIns="0">
            <a:spAutoFit/>
          </a:bodyPr>
          <a:lstStyle/>
          <a:p>
            <a:pPr algn="ctr">
              <a:lnSpc>
                <a:spcPts val="7279"/>
              </a:lnSpc>
            </a:pPr>
            <a:r>
              <a:rPr lang="en-US" sz="5199">
                <a:solidFill>
                  <a:srgbClr val="FDFEFF"/>
                </a:solidFill>
                <a:latin typeface="Open Sans Bold"/>
              </a:rPr>
              <a:t>Cluster 2</a:t>
            </a:r>
          </a:p>
        </p:txBody>
      </p:sp>
      <p:sp>
        <p:nvSpPr>
          <p:cNvPr name="TextBox 8" id="8"/>
          <p:cNvSpPr txBox="true"/>
          <p:nvPr/>
        </p:nvSpPr>
        <p:spPr>
          <a:xfrm rot="0">
            <a:off x="1248304" y="4947840"/>
            <a:ext cx="16010996" cy="4484477"/>
          </a:xfrm>
          <a:prstGeom prst="rect">
            <a:avLst/>
          </a:prstGeom>
        </p:spPr>
        <p:txBody>
          <a:bodyPr anchor="t" rtlCol="false" tIns="0" lIns="0" bIns="0" rIns="0">
            <a:spAutoFit/>
          </a:bodyPr>
          <a:lstStyle/>
          <a:p>
            <a:pPr algn="just">
              <a:lnSpc>
                <a:spcPts val="4120"/>
              </a:lnSpc>
            </a:pPr>
            <a:r>
              <a:rPr lang="en-US" sz="2942">
                <a:solidFill>
                  <a:srgbClr val="FDFEFF"/>
                </a:solidFill>
                <a:latin typeface="Open Sans Light"/>
              </a:rPr>
              <a:t>Dari segi kemiskinan, cluster 2 termasuk wilayah dengan tingkat kemiskinan yang rendah dengan persentase jumlah kendaraan dan transportasi yang relatif rendah pada bulan September 2022 jika dibandingkan dengan luas wilayahnya yang memiliki luas daerah sebesar 3,0281% sehingga cluster 2 merupakan provinsi dengan tingkat kemiskinan yang rendah dan konsumsi BBM yang rendah dengan memperhatikan luas wilayahnya, maka tingkat kepadatan pada cluster 2 dikategorikan sedang. Sehingga cluster 2 </a:t>
            </a:r>
            <a:r>
              <a:rPr lang="en-US" sz="2942">
                <a:solidFill>
                  <a:srgbClr val="FDFEFF"/>
                </a:solidFill>
                <a:latin typeface="Open Sans Light Bold"/>
              </a:rPr>
              <a:t>tidak terlalu diperoritaskan</a:t>
            </a:r>
            <a:r>
              <a:rPr lang="en-US" sz="2942">
                <a:solidFill>
                  <a:srgbClr val="FDFEFF"/>
                </a:solidFill>
                <a:latin typeface="Open Sans Light"/>
              </a:rPr>
              <a:t> untuk penyaluran subsidi BBM.</a:t>
            </a:r>
          </a:p>
          <a:p>
            <a:pPr algn="just">
              <a:lnSpc>
                <a:spcPts val="3381"/>
              </a:lnSpc>
            </a:pPr>
          </a:p>
          <a:p>
            <a:pPr algn="just">
              <a:lnSpc>
                <a:spcPts val="3381"/>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4049" r="0" b="1601"/>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435030" y="-689181"/>
            <a:ext cx="19158060" cy="3169062"/>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false" rot="0">
            <a:off x="13601700" y="580691"/>
            <a:ext cx="7315200" cy="2203704"/>
          </a:xfrm>
          <a:prstGeom prst="rect">
            <a:avLst/>
          </a:prstGeom>
        </p:spPr>
      </p:pic>
      <p:pic>
        <p:nvPicPr>
          <p:cNvPr name="Picture 5" id="5"/>
          <p:cNvPicPr>
            <a:picLocks noChangeAspect="true"/>
          </p:cNvPicPr>
          <p:nvPr/>
        </p:nvPicPr>
        <p:blipFill>
          <a:blip r:embed="rId7"/>
          <a:srcRect l="0" t="0" r="0" b="0"/>
          <a:stretch>
            <a:fillRect/>
          </a:stretch>
        </p:blipFill>
        <p:spPr>
          <a:xfrm flipH="false" flipV="false" rot="0">
            <a:off x="14835362" y="580691"/>
            <a:ext cx="1323634" cy="1330786"/>
          </a:xfrm>
          <a:prstGeom prst="rect">
            <a:avLst/>
          </a:prstGeom>
        </p:spPr>
      </p:pic>
      <p:sp>
        <p:nvSpPr>
          <p:cNvPr name="TextBox 6" id="6"/>
          <p:cNvSpPr txBox="true"/>
          <p:nvPr/>
        </p:nvSpPr>
        <p:spPr>
          <a:xfrm rot="0">
            <a:off x="659731" y="428625"/>
            <a:ext cx="9431996" cy="923925"/>
          </a:xfrm>
          <a:prstGeom prst="rect">
            <a:avLst/>
          </a:prstGeom>
        </p:spPr>
        <p:txBody>
          <a:bodyPr anchor="t" rtlCol="false" tIns="0" lIns="0" bIns="0" rIns="0">
            <a:spAutoFit/>
          </a:bodyPr>
          <a:lstStyle/>
          <a:p>
            <a:pPr>
              <a:lnSpc>
                <a:spcPts val="7200"/>
              </a:lnSpc>
            </a:pPr>
            <a:r>
              <a:rPr lang="en-US" sz="6000">
                <a:solidFill>
                  <a:srgbClr val="FDFEFF"/>
                </a:solidFill>
                <a:latin typeface="Aileron Heavy"/>
              </a:rPr>
              <a:t>KESIMPULAN</a:t>
            </a:r>
          </a:p>
        </p:txBody>
      </p:sp>
      <p:sp>
        <p:nvSpPr>
          <p:cNvPr name="TextBox 7" id="7"/>
          <p:cNvSpPr txBox="true"/>
          <p:nvPr/>
        </p:nvSpPr>
        <p:spPr>
          <a:xfrm rot="0">
            <a:off x="1248304" y="3127295"/>
            <a:ext cx="15718019" cy="887095"/>
          </a:xfrm>
          <a:prstGeom prst="rect">
            <a:avLst/>
          </a:prstGeom>
        </p:spPr>
        <p:txBody>
          <a:bodyPr anchor="t" rtlCol="false" tIns="0" lIns="0" bIns="0" rIns="0">
            <a:spAutoFit/>
          </a:bodyPr>
          <a:lstStyle/>
          <a:p>
            <a:pPr algn="ctr">
              <a:lnSpc>
                <a:spcPts val="7279"/>
              </a:lnSpc>
            </a:pPr>
            <a:r>
              <a:rPr lang="en-US" sz="5199">
                <a:solidFill>
                  <a:srgbClr val="FDFEFF"/>
                </a:solidFill>
                <a:latin typeface="Open Sans Bold"/>
              </a:rPr>
              <a:t>Cluster 3</a:t>
            </a:r>
          </a:p>
        </p:txBody>
      </p:sp>
      <p:sp>
        <p:nvSpPr>
          <p:cNvPr name="TextBox 8" id="8"/>
          <p:cNvSpPr txBox="true"/>
          <p:nvPr/>
        </p:nvSpPr>
        <p:spPr>
          <a:xfrm rot="0">
            <a:off x="1321677" y="4404915"/>
            <a:ext cx="15644646" cy="5153605"/>
          </a:xfrm>
          <a:prstGeom prst="rect">
            <a:avLst/>
          </a:prstGeom>
        </p:spPr>
        <p:txBody>
          <a:bodyPr anchor="t" rtlCol="false" tIns="0" lIns="0" bIns="0" rIns="0">
            <a:spAutoFit/>
          </a:bodyPr>
          <a:lstStyle/>
          <a:p>
            <a:pPr algn="just">
              <a:lnSpc>
                <a:spcPts val="4098"/>
              </a:lnSpc>
            </a:pPr>
            <a:r>
              <a:rPr lang="en-US" sz="2927">
                <a:solidFill>
                  <a:srgbClr val="FDFEFF"/>
                </a:solidFill>
                <a:latin typeface="Open Sans Light"/>
              </a:rPr>
              <a:t>Cluster 3, dari sisi persentase jumlah kendaraan dan transportasi termasuk ke dalam wilayah yang tergolong memiliki tingkat mobilitas yang sangat tinggi jika dibandingkan dengan luas wilayahnya. Sedangkan dari segi ekonomi termasuk provinsi-provinsi yang memiliki tingkat kemiskinan tinggi, maka dapat dinyatakan bahwa provinsi-provinsi di cluster 3 memiliki tingkat kemiskinan yang tinggi dan konsumsi BBM yang tinggi dengan memperhatikan luas wilayahnya, maka tingkat kepadatan pada cluster 3 dikategorikan sangat tinggi. Sehingga cluster 3 </a:t>
            </a:r>
            <a:r>
              <a:rPr lang="en-US" sz="2927">
                <a:solidFill>
                  <a:srgbClr val="FFFFFF"/>
                </a:solidFill>
                <a:latin typeface="Open Sans Light Bold"/>
              </a:rPr>
              <a:t>diperioritaskan</a:t>
            </a:r>
            <a:r>
              <a:rPr lang="en-US" sz="2927">
                <a:solidFill>
                  <a:srgbClr val="FDFEFF"/>
                </a:solidFill>
                <a:latin typeface="Open Sans Light"/>
              </a:rPr>
              <a:t> untuk penyaluran subsidi BBM. Pemerintah provinsi cluster 3 perlu melakukan sebuah kebijakan untuk memilah masyarakat yang perlu untuk mendapatkan subsidi BBM dan yang tidak berhak mendapatkan subsidi BBM.</a:t>
            </a:r>
          </a:p>
          <a:p>
            <a:pPr algn="just">
              <a:lnSpc>
                <a:spcPts val="4098"/>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4049" r="0" b="1601"/>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435030" y="-689181"/>
            <a:ext cx="19158060" cy="3169062"/>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false" rot="0">
            <a:off x="13601700" y="580691"/>
            <a:ext cx="7315200" cy="2203704"/>
          </a:xfrm>
          <a:prstGeom prst="rect">
            <a:avLst/>
          </a:prstGeom>
        </p:spPr>
      </p:pic>
      <p:pic>
        <p:nvPicPr>
          <p:cNvPr name="Picture 5" id="5"/>
          <p:cNvPicPr>
            <a:picLocks noChangeAspect="true"/>
          </p:cNvPicPr>
          <p:nvPr/>
        </p:nvPicPr>
        <p:blipFill>
          <a:blip r:embed="rId7"/>
          <a:srcRect l="0" t="0" r="0" b="0"/>
          <a:stretch>
            <a:fillRect/>
          </a:stretch>
        </p:blipFill>
        <p:spPr>
          <a:xfrm flipH="false" flipV="false" rot="0">
            <a:off x="14835362" y="580691"/>
            <a:ext cx="1323634" cy="1330786"/>
          </a:xfrm>
          <a:prstGeom prst="rect">
            <a:avLst/>
          </a:prstGeom>
        </p:spPr>
      </p:pic>
      <p:sp>
        <p:nvSpPr>
          <p:cNvPr name="TextBox 6" id="6"/>
          <p:cNvSpPr txBox="true"/>
          <p:nvPr/>
        </p:nvSpPr>
        <p:spPr>
          <a:xfrm rot="0">
            <a:off x="659731" y="428625"/>
            <a:ext cx="9431996" cy="923925"/>
          </a:xfrm>
          <a:prstGeom prst="rect">
            <a:avLst/>
          </a:prstGeom>
        </p:spPr>
        <p:txBody>
          <a:bodyPr anchor="t" rtlCol="false" tIns="0" lIns="0" bIns="0" rIns="0">
            <a:spAutoFit/>
          </a:bodyPr>
          <a:lstStyle/>
          <a:p>
            <a:pPr>
              <a:lnSpc>
                <a:spcPts val="7200"/>
              </a:lnSpc>
            </a:pPr>
            <a:r>
              <a:rPr lang="en-US" sz="6000">
                <a:solidFill>
                  <a:srgbClr val="FDFEFF"/>
                </a:solidFill>
                <a:latin typeface="Aileron Heavy"/>
              </a:rPr>
              <a:t>KESIMPULAN</a:t>
            </a:r>
          </a:p>
        </p:txBody>
      </p:sp>
      <p:sp>
        <p:nvSpPr>
          <p:cNvPr name="TextBox 7" id="7"/>
          <p:cNvSpPr txBox="true"/>
          <p:nvPr/>
        </p:nvSpPr>
        <p:spPr>
          <a:xfrm rot="0">
            <a:off x="2270275" y="3260150"/>
            <a:ext cx="13747450" cy="887095"/>
          </a:xfrm>
          <a:prstGeom prst="rect">
            <a:avLst/>
          </a:prstGeom>
        </p:spPr>
        <p:txBody>
          <a:bodyPr anchor="t" rtlCol="false" tIns="0" lIns="0" bIns="0" rIns="0">
            <a:spAutoFit/>
          </a:bodyPr>
          <a:lstStyle/>
          <a:p>
            <a:pPr algn="ctr">
              <a:lnSpc>
                <a:spcPts val="7279"/>
              </a:lnSpc>
            </a:pPr>
            <a:r>
              <a:rPr lang="en-US" sz="5199">
                <a:solidFill>
                  <a:srgbClr val="FDFEFF"/>
                </a:solidFill>
                <a:latin typeface="Open Sans Bold"/>
              </a:rPr>
              <a:t>Cluster 4</a:t>
            </a:r>
          </a:p>
        </p:txBody>
      </p:sp>
      <p:sp>
        <p:nvSpPr>
          <p:cNvPr name="TextBox 8" id="8"/>
          <p:cNvSpPr txBox="true"/>
          <p:nvPr/>
        </p:nvSpPr>
        <p:spPr>
          <a:xfrm rot="0">
            <a:off x="1749611" y="4404915"/>
            <a:ext cx="14788777" cy="4468390"/>
          </a:xfrm>
          <a:prstGeom prst="rect">
            <a:avLst/>
          </a:prstGeom>
        </p:spPr>
        <p:txBody>
          <a:bodyPr anchor="t" rtlCol="false" tIns="0" lIns="0" bIns="0" rIns="0">
            <a:spAutoFit/>
          </a:bodyPr>
          <a:lstStyle/>
          <a:p>
            <a:pPr algn="just">
              <a:lnSpc>
                <a:spcPts val="3995"/>
              </a:lnSpc>
            </a:pPr>
            <a:r>
              <a:rPr lang="en-US" sz="2853">
                <a:solidFill>
                  <a:srgbClr val="FDFEFF"/>
                </a:solidFill>
                <a:latin typeface="Open Sans Light"/>
              </a:rPr>
              <a:t>Pada cluster 4, dari segi kemiskinan termasuk wilayah dengan tingkat kemiskinan yang sangat tinggi dengan persentase jumlah kendaraan dan transportasi yang relatif rendah pada bulan September 2022 jika dibandingkan dengan luas wilayahnya sehingga diasumsikan bahwa cluster 4 adalah provinsi dengan tingkat kemiskinan yang tinggi dan konsumsi BBM yang rendah dengan memperhatikan luas wilayahnya, maka tingkat kepadatan pada kelompok ini dikategorikan rendah. Sehingga cluster 4 </a:t>
            </a:r>
            <a:r>
              <a:rPr lang="en-US" sz="2853">
                <a:solidFill>
                  <a:srgbClr val="FDFEFF"/>
                </a:solidFill>
                <a:latin typeface="Open Sans Light Bold"/>
              </a:rPr>
              <a:t>tidak diperioritaskan</a:t>
            </a:r>
            <a:r>
              <a:rPr lang="en-US" sz="2853">
                <a:solidFill>
                  <a:srgbClr val="FDFEFF"/>
                </a:solidFill>
                <a:latin typeface="Open Sans Light"/>
              </a:rPr>
              <a:t> untuk penyaluran subsidi BBM. Namun pemerintah bisa mengalokasikan bantuan subsidi berupa bahan makanan dan kebutuhan material untuk cluster 4. Akibat penggunaan kendaraan yang tidak banyak namun jumlah kemiskinan yang tinggi. </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4049" r="0" b="1601"/>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435030" y="-689181"/>
            <a:ext cx="19158060" cy="3169062"/>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false" rot="0">
            <a:off x="13601700" y="580691"/>
            <a:ext cx="7315200" cy="2203704"/>
          </a:xfrm>
          <a:prstGeom prst="rect">
            <a:avLst/>
          </a:prstGeom>
        </p:spPr>
      </p:pic>
      <p:pic>
        <p:nvPicPr>
          <p:cNvPr name="Picture 5" id="5"/>
          <p:cNvPicPr>
            <a:picLocks noChangeAspect="true"/>
          </p:cNvPicPr>
          <p:nvPr/>
        </p:nvPicPr>
        <p:blipFill>
          <a:blip r:embed="rId7"/>
          <a:srcRect l="0" t="0" r="0" b="0"/>
          <a:stretch>
            <a:fillRect/>
          </a:stretch>
        </p:blipFill>
        <p:spPr>
          <a:xfrm flipH="false" flipV="false" rot="0">
            <a:off x="14835362" y="580691"/>
            <a:ext cx="1323634" cy="1330786"/>
          </a:xfrm>
          <a:prstGeom prst="rect">
            <a:avLst/>
          </a:prstGeom>
        </p:spPr>
      </p:pic>
      <p:pic>
        <p:nvPicPr>
          <p:cNvPr name="Picture 6" id="6"/>
          <p:cNvPicPr>
            <a:picLocks noChangeAspect="true"/>
          </p:cNvPicPr>
          <p:nvPr/>
        </p:nvPicPr>
        <p:blipFill>
          <a:blip r:embed="rId8"/>
          <a:srcRect l="0" t="0" r="0" b="0"/>
          <a:stretch>
            <a:fillRect/>
          </a:stretch>
        </p:blipFill>
        <p:spPr>
          <a:xfrm flipH="false" flipV="false" rot="0">
            <a:off x="659731" y="3051221"/>
            <a:ext cx="6587194" cy="6111829"/>
          </a:xfrm>
          <a:prstGeom prst="rect">
            <a:avLst/>
          </a:prstGeom>
        </p:spPr>
      </p:pic>
      <p:sp>
        <p:nvSpPr>
          <p:cNvPr name="TextBox 7" id="7"/>
          <p:cNvSpPr txBox="true"/>
          <p:nvPr/>
        </p:nvSpPr>
        <p:spPr>
          <a:xfrm rot="0">
            <a:off x="659731" y="428625"/>
            <a:ext cx="9431996" cy="923925"/>
          </a:xfrm>
          <a:prstGeom prst="rect">
            <a:avLst/>
          </a:prstGeom>
        </p:spPr>
        <p:txBody>
          <a:bodyPr anchor="t" rtlCol="false" tIns="0" lIns="0" bIns="0" rIns="0">
            <a:spAutoFit/>
          </a:bodyPr>
          <a:lstStyle/>
          <a:p>
            <a:pPr>
              <a:lnSpc>
                <a:spcPts val="7200"/>
              </a:lnSpc>
            </a:pPr>
            <a:r>
              <a:rPr lang="en-US" sz="6000">
                <a:solidFill>
                  <a:srgbClr val="FDFEFF"/>
                </a:solidFill>
                <a:latin typeface="Aileron Heavy"/>
              </a:rPr>
              <a:t>SARAN</a:t>
            </a:r>
          </a:p>
        </p:txBody>
      </p:sp>
      <p:sp>
        <p:nvSpPr>
          <p:cNvPr name="TextBox 8" id="8"/>
          <p:cNvSpPr txBox="true"/>
          <p:nvPr/>
        </p:nvSpPr>
        <p:spPr>
          <a:xfrm rot="0">
            <a:off x="7514474" y="2915490"/>
            <a:ext cx="9488720" cy="6857925"/>
          </a:xfrm>
          <a:prstGeom prst="rect">
            <a:avLst/>
          </a:prstGeom>
        </p:spPr>
        <p:txBody>
          <a:bodyPr anchor="t" rtlCol="false" tIns="0" lIns="0" bIns="0" rIns="0">
            <a:spAutoFit/>
          </a:bodyPr>
          <a:lstStyle/>
          <a:p>
            <a:pPr algn="just">
              <a:lnSpc>
                <a:spcPts val="3854"/>
              </a:lnSpc>
            </a:pPr>
            <a:r>
              <a:rPr lang="en-US" sz="2753">
                <a:solidFill>
                  <a:srgbClr val="FDFEFF"/>
                </a:solidFill>
                <a:latin typeface="Open Sans Light"/>
              </a:rPr>
              <a:t>Oleh karena itu, perlu adanya pemerataan penyaluran dan pemberian subsidi BBM di setiap wilayah berdasarkan hasil cluster yang diperoleh. Sebagai rekomendasi untuk mengatasi permasalahan penyaluran subsidi yang kurang tepat sasaran, maka pemerintah dapat melakukan kerja sama dengan aplikasi developer dalam mengembangkan aplikasi my pertamina yang sebelumnya sudah ada untuk menambahkan fitur penentuan pemberian subsidi yang dapat dijadikan alat pengambilan keputusan untuk memberikan sebuah subsidi kepada masyarakat berupa kartu subsidi sehingga dengan adanya layanan ini pemerintah dapat menentukan warga yang pantas untuk diberikan subsidi BBM dengan tepat sasaran. </a:t>
            </a:r>
          </a:p>
          <a:p>
            <a:pPr algn="just">
              <a:lnSpc>
                <a:spcPts val="4282"/>
              </a:lnSpc>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25" r="0" b="7825"/>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7340" r="0" b="7340"/>
          <a:stretch>
            <a:fillRect/>
          </a:stretch>
        </p:blipFill>
        <p:spPr>
          <a:xfrm flipH="false" flipV="false" rot="0">
            <a:off x="-305456" y="5700902"/>
            <a:ext cx="18943426" cy="4586098"/>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5721583" y="0"/>
            <a:ext cx="12566417" cy="8660355"/>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0">
            <a:off x="12492095" y="3565637"/>
            <a:ext cx="5795905" cy="7359879"/>
          </a:xfrm>
          <a:prstGeom prst="rect">
            <a:avLst/>
          </a:prstGeom>
        </p:spPr>
      </p:pic>
      <p:pic>
        <p:nvPicPr>
          <p:cNvPr name="Picture 6" id="6"/>
          <p:cNvPicPr>
            <a:picLocks noChangeAspect="true"/>
          </p:cNvPicPr>
          <p:nvPr/>
        </p:nvPicPr>
        <p:blipFill>
          <a:blip r:embed="rId7"/>
          <a:srcRect l="0" t="0" r="0" b="0"/>
          <a:stretch>
            <a:fillRect/>
          </a:stretch>
        </p:blipFill>
        <p:spPr>
          <a:xfrm flipH="false" flipV="false" rot="0">
            <a:off x="3514725" y="1028700"/>
            <a:ext cx="1816400" cy="1826214"/>
          </a:xfrm>
          <a:prstGeom prst="rect">
            <a:avLst/>
          </a:prstGeom>
        </p:spPr>
      </p:pic>
      <p:pic>
        <p:nvPicPr>
          <p:cNvPr name="Picture 7" id="7"/>
          <p:cNvPicPr>
            <a:picLocks noChangeAspect="true"/>
          </p:cNvPicPr>
          <p:nvPr/>
        </p:nvPicPr>
        <p:blipFill>
          <a:blip r:embed="rId8"/>
          <a:srcRect l="0" t="0" r="0" b="0"/>
          <a:stretch>
            <a:fillRect/>
          </a:stretch>
        </p:blipFill>
        <p:spPr>
          <a:xfrm flipH="false" flipV="false" rot="0">
            <a:off x="1028700" y="907482"/>
            <a:ext cx="1947431" cy="1947431"/>
          </a:xfrm>
          <a:prstGeom prst="rect">
            <a:avLst/>
          </a:prstGeom>
        </p:spPr>
      </p:pic>
      <p:sp>
        <p:nvSpPr>
          <p:cNvPr name="TextBox 8" id="8"/>
          <p:cNvSpPr txBox="true"/>
          <p:nvPr/>
        </p:nvSpPr>
        <p:spPr>
          <a:xfrm rot="0">
            <a:off x="1028700" y="2535651"/>
            <a:ext cx="12659557" cy="466725"/>
          </a:xfrm>
          <a:prstGeom prst="rect">
            <a:avLst/>
          </a:prstGeom>
        </p:spPr>
        <p:txBody>
          <a:bodyPr anchor="t" rtlCol="false" tIns="0" lIns="0" bIns="0" rIns="0">
            <a:spAutoFit/>
          </a:bodyPr>
          <a:lstStyle/>
          <a:p>
            <a:pPr algn="ctr">
              <a:lnSpc>
                <a:spcPts val="3600"/>
              </a:lnSpc>
            </a:pPr>
          </a:p>
        </p:txBody>
      </p:sp>
      <p:grpSp>
        <p:nvGrpSpPr>
          <p:cNvPr name="Group 9" id="9"/>
          <p:cNvGrpSpPr/>
          <p:nvPr/>
        </p:nvGrpSpPr>
        <p:grpSpPr>
          <a:xfrm rot="0">
            <a:off x="1028700" y="2918306"/>
            <a:ext cx="11463395" cy="2823743"/>
            <a:chOff x="0" y="0"/>
            <a:chExt cx="15284527" cy="3764991"/>
          </a:xfrm>
        </p:grpSpPr>
        <p:sp>
          <p:nvSpPr>
            <p:cNvPr name="TextBox 10" id="10"/>
            <p:cNvSpPr txBox="true"/>
            <p:nvPr/>
          </p:nvSpPr>
          <p:spPr>
            <a:xfrm rot="0">
              <a:off x="0" y="1583766"/>
              <a:ext cx="15284527" cy="2181225"/>
            </a:xfrm>
            <a:prstGeom prst="rect">
              <a:avLst/>
            </a:prstGeom>
          </p:spPr>
          <p:txBody>
            <a:bodyPr anchor="t" rtlCol="false" tIns="0" lIns="0" bIns="0" rIns="0">
              <a:spAutoFit/>
            </a:bodyPr>
            <a:lstStyle/>
            <a:p>
              <a:pPr>
                <a:lnSpc>
                  <a:spcPts val="12839"/>
                </a:lnSpc>
              </a:pPr>
              <a:r>
                <a:rPr lang="en-US" sz="10699">
                  <a:solidFill>
                    <a:srgbClr val="FDFEFF"/>
                  </a:solidFill>
                  <a:latin typeface="Aileron Heavy"/>
                </a:rPr>
                <a:t>TERIMA </a:t>
              </a:r>
            </a:p>
          </p:txBody>
        </p:sp>
        <p:sp>
          <p:nvSpPr>
            <p:cNvPr name="TextBox 11" id="11"/>
            <p:cNvSpPr txBox="true"/>
            <p:nvPr/>
          </p:nvSpPr>
          <p:spPr>
            <a:xfrm rot="0">
              <a:off x="0" y="0"/>
              <a:ext cx="15284527" cy="558800"/>
            </a:xfrm>
            <a:prstGeom prst="rect">
              <a:avLst/>
            </a:prstGeom>
          </p:spPr>
          <p:txBody>
            <a:bodyPr anchor="t" rtlCol="false" tIns="0" lIns="0" bIns="0" rIns="0">
              <a:spAutoFit/>
            </a:bodyPr>
            <a:lstStyle/>
            <a:p>
              <a:pPr algn="ctr">
                <a:lnSpc>
                  <a:spcPts val="3360"/>
                </a:lnSpc>
              </a:pPr>
            </a:p>
          </p:txBody>
        </p:sp>
      </p:grpSp>
      <p:pic>
        <p:nvPicPr>
          <p:cNvPr name="Picture 12" id="12"/>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1274522">
            <a:off x="-1398419" y="6288813"/>
            <a:ext cx="5333802" cy="5333802"/>
          </a:xfrm>
          <a:prstGeom prst="rect">
            <a:avLst/>
          </a:prstGeom>
        </p:spPr>
      </p:pic>
      <p:sp>
        <p:nvSpPr>
          <p:cNvPr name="TextBox 13" id="13"/>
          <p:cNvSpPr txBox="true"/>
          <p:nvPr/>
        </p:nvSpPr>
        <p:spPr>
          <a:xfrm rot="0">
            <a:off x="6760397" y="5494241"/>
            <a:ext cx="11463395" cy="1543050"/>
          </a:xfrm>
          <a:prstGeom prst="rect">
            <a:avLst/>
          </a:prstGeom>
        </p:spPr>
        <p:txBody>
          <a:bodyPr anchor="t" rtlCol="false" tIns="0" lIns="0" bIns="0" rIns="0">
            <a:spAutoFit/>
          </a:bodyPr>
          <a:lstStyle/>
          <a:p>
            <a:pPr>
              <a:lnSpc>
                <a:spcPts val="12119"/>
              </a:lnSpc>
            </a:pPr>
            <a:r>
              <a:rPr lang="en-US" sz="10099">
                <a:solidFill>
                  <a:srgbClr val="FDFEFF"/>
                </a:solidFill>
                <a:latin typeface="Aileron Heavy"/>
              </a:rPr>
              <a:t>KASIH</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4446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4000"/>
          </a:blip>
          <a:srcRect l="0" t="0" r="0" b="0"/>
          <a:stretch>
            <a:fillRect/>
          </a:stretch>
        </p:blipFill>
        <p:spPr>
          <a:xfrm flipH="false" flipV="false" rot="0">
            <a:off x="-507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435030" y="-689181"/>
            <a:ext cx="19158060" cy="3169062"/>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false" rot="0">
            <a:off x="13601700" y="580691"/>
            <a:ext cx="7315200" cy="2203704"/>
          </a:xfrm>
          <a:prstGeom prst="rect">
            <a:avLst/>
          </a:prstGeom>
        </p:spPr>
      </p:pic>
      <p:pic>
        <p:nvPicPr>
          <p:cNvPr name="Picture 5" id="5"/>
          <p:cNvPicPr>
            <a:picLocks noChangeAspect="true"/>
          </p:cNvPicPr>
          <p:nvPr/>
        </p:nvPicPr>
        <p:blipFill>
          <a:blip r:embed="rId7"/>
          <a:srcRect l="0" t="0" r="0" b="0"/>
          <a:stretch>
            <a:fillRect/>
          </a:stretch>
        </p:blipFill>
        <p:spPr>
          <a:xfrm flipH="false" flipV="false" rot="0">
            <a:off x="14835362" y="580691"/>
            <a:ext cx="1323634" cy="1330786"/>
          </a:xfrm>
          <a:prstGeom prst="rect">
            <a:avLst/>
          </a:prstGeom>
        </p:spPr>
      </p:pic>
      <p:pic>
        <p:nvPicPr>
          <p:cNvPr name="Picture 6" id="6"/>
          <p:cNvPicPr>
            <a:picLocks noChangeAspect="true"/>
          </p:cNvPicPr>
          <p:nvPr/>
        </p:nvPicPr>
        <p:blipFill>
          <a:blip r:embed="rId8"/>
          <a:srcRect l="0" t="0" r="0" b="0"/>
          <a:stretch>
            <a:fillRect/>
          </a:stretch>
        </p:blipFill>
        <p:spPr>
          <a:xfrm flipH="false" flipV="false" rot="0">
            <a:off x="5375729" y="3472435"/>
            <a:ext cx="12354958" cy="4242815"/>
          </a:xfrm>
          <a:prstGeom prst="rect">
            <a:avLst/>
          </a:prstGeom>
        </p:spPr>
      </p:pic>
      <p:pic>
        <p:nvPicPr>
          <p:cNvPr name="Picture 7" id="7"/>
          <p:cNvPicPr>
            <a:picLocks noChangeAspect="true"/>
          </p:cNvPicPr>
          <p:nvPr/>
        </p:nvPicPr>
        <p:blipFill>
          <a:blip r:embed="rId9"/>
          <a:srcRect l="0" t="10129" r="0" b="0"/>
          <a:stretch>
            <a:fillRect/>
          </a:stretch>
        </p:blipFill>
        <p:spPr>
          <a:xfrm flipH="false" flipV="false" rot="0">
            <a:off x="-5070" y="5143500"/>
            <a:ext cx="7438067" cy="5143500"/>
          </a:xfrm>
          <a:prstGeom prst="rect">
            <a:avLst/>
          </a:prstGeom>
        </p:spPr>
      </p:pic>
      <p:grpSp>
        <p:nvGrpSpPr>
          <p:cNvPr name="Group 8" id="8"/>
          <p:cNvGrpSpPr/>
          <p:nvPr/>
        </p:nvGrpSpPr>
        <p:grpSpPr>
          <a:xfrm rot="0">
            <a:off x="12434029" y="8387374"/>
            <a:ext cx="5853971" cy="517140"/>
            <a:chOff x="0" y="0"/>
            <a:chExt cx="2460745" cy="217382"/>
          </a:xfrm>
        </p:grpSpPr>
        <p:sp>
          <p:nvSpPr>
            <p:cNvPr name="Freeform 9" id="9"/>
            <p:cNvSpPr/>
            <p:nvPr/>
          </p:nvSpPr>
          <p:spPr>
            <a:xfrm>
              <a:off x="0" y="0"/>
              <a:ext cx="2460745" cy="217382"/>
            </a:xfrm>
            <a:custGeom>
              <a:avLst/>
              <a:gdLst/>
              <a:ahLst/>
              <a:cxnLst/>
              <a:rect r="r" b="b" t="t" l="l"/>
              <a:pathLst>
                <a:path h="217382" w="2460745">
                  <a:moveTo>
                    <a:pt x="203200" y="0"/>
                  </a:moveTo>
                  <a:lnTo>
                    <a:pt x="2460745" y="0"/>
                  </a:lnTo>
                  <a:lnTo>
                    <a:pt x="2257545" y="217382"/>
                  </a:lnTo>
                  <a:lnTo>
                    <a:pt x="0" y="217382"/>
                  </a:lnTo>
                  <a:lnTo>
                    <a:pt x="203200" y="0"/>
                  </a:lnTo>
                  <a:close/>
                </a:path>
              </a:pathLst>
            </a:custGeom>
            <a:solidFill>
              <a:srgbClr val="E5B31E"/>
            </a:solidFill>
          </p:spPr>
        </p:sp>
        <p:sp>
          <p:nvSpPr>
            <p:cNvPr name="TextBox 10" id="10"/>
            <p:cNvSpPr txBox="true"/>
            <p:nvPr/>
          </p:nvSpPr>
          <p:spPr>
            <a:xfrm>
              <a:off x="101600" y="-57150"/>
              <a:ext cx="609600" cy="666750"/>
            </a:xfrm>
            <a:prstGeom prst="rect">
              <a:avLst/>
            </a:prstGeom>
          </p:spPr>
          <p:txBody>
            <a:bodyPr anchor="ctr" rtlCol="false" tIns="50800" lIns="50800" bIns="50800" rIns="50800"/>
            <a:lstStyle/>
            <a:p>
              <a:pPr algn="ctr">
                <a:lnSpc>
                  <a:spcPts val="2849"/>
                </a:lnSpc>
              </a:pPr>
            </a:p>
          </p:txBody>
        </p:sp>
      </p:grpSp>
      <p:grpSp>
        <p:nvGrpSpPr>
          <p:cNvPr name="Group 11" id="11"/>
          <p:cNvGrpSpPr/>
          <p:nvPr/>
        </p:nvGrpSpPr>
        <p:grpSpPr>
          <a:xfrm rot="0">
            <a:off x="12734680" y="8377849"/>
            <a:ext cx="7400633" cy="653772"/>
            <a:chOff x="0" y="0"/>
            <a:chExt cx="2460745" cy="217382"/>
          </a:xfrm>
        </p:grpSpPr>
        <p:sp>
          <p:nvSpPr>
            <p:cNvPr name="Freeform 12" id="12"/>
            <p:cNvSpPr/>
            <p:nvPr/>
          </p:nvSpPr>
          <p:spPr>
            <a:xfrm>
              <a:off x="0" y="0"/>
              <a:ext cx="2460745" cy="217382"/>
            </a:xfrm>
            <a:custGeom>
              <a:avLst/>
              <a:gdLst/>
              <a:ahLst/>
              <a:cxnLst/>
              <a:rect r="r" b="b" t="t" l="l"/>
              <a:pathLst>
                <a:path h="217382" w="2460745">
                  <a:moveTo>
                    <a:pt x="203200" y="0"/>
                  </a:moveTo>
                  <a:lnTo>
                    <a:pt x="2460745" y="0"/>
                  </a:lnTo>
                  <a:lnTo>
                    <a:pt x="2257545" y="217382"/>
                  </a:lnTo>
                  <a:lnTo>
                    <a:pt x="0" y="217382"/>
                  </a:lnTo>
                  <a:lnTo>
                    <a:pt x="203200" y="0"/>
                  </a:lnTo>
                  <a:close/>
                </a:path>
              </a:pathLst>
            </a:custGeom>
            <a:solidFill>
              <a:srgbClr val="0A588E"/>
            </a:solidFill>
          </p:spPr>
        </p:sp>
        <p:sp>
          <p:nvSpPr>
            <p:cNvPr name="TextBox 13" id="13"/>
            <p:cNvSpPr txBox="true"/>
            <p:nvPr/>
          </p:nvSpPr>
          <p:spPr>
            <a:xfrm>
              <a:off x="101600" y="-57150"/>
              <a:ext cx="609600" cy="666750"/>
            </a:xfrm>
            <a:prstGeom prst="rect">
              <a:avLst/>
            </a:prstGeom>
          </p:spPr>
          <p:txBody>
            <a:bodyPr anchor="ctr" rtlCol="false" tIns="50800" lIns="50800" bIns="50800" rIns="50800"/>
            <a:lstStyle/>
            <a:p>
              <a:pPr algn="ctr">
                <a:lnSpc>
                  <a:spcPts val="2849"/>
                </a:lnSpc>
              </a:pPr>
            </a:p>
          </p:txBody>
        </p:sp>
      </p:grpSp>
      <p:grpSp>
        <p:nvGrpSpPr>
          <p:cNvPr name="Group 14" id="14"/>
          <p:cNvGrpSpPr/>
          <p:nvPr/>
        </p:nvGrpSpPr>
        <p:grpSpPr>
          <a:xfrm rot="0">
            <a:off x="16851692" y="3977173"/>
            <a:ext cx="289814" cy="289814"/>
            <a:chOff x="0" y="0"/>
            <a:chExt cx="812800" cy="812800"/>
          </a:xfrm>
        </p:grpSpPr>
        <p:sp>
          <p:nvSpPr>
            <p:cNvPr name="Freeform 15" id="15"/>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E465C"/>
            </a:solidFill>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2849"/>
                </a:lnSpc>
              </a:pPr>
            </a:p>
          </p:txBody>
        </p:sp>
      </p:grpSp>
      <p:sp>
        <p:nvSpPr>
          <p:cNvPr name="TextBox 17" id="17"/>
          <p:cNvSpPr txBox="true"/>
          <p:nvPr/>
        </p:nvSpPr>
        <p:spPr>
          <a:xfrm rot="0">
            <a:off x="659731" y="428625"/>
            <a:ext cx="9431996" cy="923925"/>
          </a:xfrm>
          <a:prstGeom prst="rect">
            <a:avLst/>
          </a:prstGeom>
        </p:spPr>
        <p:txBody>
          <a:bodyPr anchor="t" rtlCol="false" tIns="0" lIns="0" bIns="0" rIns="0">
            <a:spAutoFit/>
          </a:bodyPr>
          <a:lstStyle/>
          <a:p>
            <a:pPr>
              <a:lnSpc>
                <a:spcPts val="7200"/>
              </a:lnSpc>
            </a:pPr>
            <a:r>
              <a:rPr lang="en-US" sz="6000">
                <a:solidFill>
                  <a:srgbClr val="FDFEFF"/>
                </a:solidFill>
                <a:latin typeface="Aileron Heavy"/>
              </a:rPr>
              <a:t>PERMASALAHAN</a:t>
            </a:r>
          </a:p>
        </p:txBody>
      </p:sp>
      <p:sp>
        <p:nvSpPr>
          <p:cNvPr name="TextBox 18" id="18"/>
          <p:cNvSpPr txBox="true"/>
          <p:nvPr/>
        </p:nvSpPr>
        <p:spPr>
          <a:xfrm rot="0">
            <a:off x="13601700" y="8552581"/>
            <a:ext cx="6499985" cy="351933"/>
          </a:xfrm>
          <a:prstGeom prst="rect">
            <a:avLst/>
          </a:prstGeom>
        </p:spPr>
        <p:txBody>
          <a:bodyPr anchor="t" rtlCol="false" tIns="0" lIns="0" bIns="0" rIns="0">
            <a:spAutoFit/>
          </a:bodyPr>
          <a:lstStyle/>
          <a:p>
            <a:pPr>
              <a:lnSpc>
                <a:spcPts val="2605"/>
              </a:lnSpc>
            </a:pPr>
            <a:r>
              <a:rPr lang="en-US" sz="2605">
                <a:solidFill>
                  <a:srgbClr val="FDFEFF"/>
                </a:solidFill>
                <a:latin typeface="Aileron Heavy"/>
              </a:rPr>
              <a:t>Sumber :  Bank Indonesia</a:t>
            </a:r>
          </a:p>
        </p:txBody>
      </p:sp>
      <p:sp>
        <p:nvSpPr>
          <p:cNvPr name="TextBox 19" id="19"/>
          <p:cNvSpPr txBox="true"/>
          <p:nvPr/>
        </p:nvSpPr>
        <p:spPr>
          <a:xfrm rot="0">
            <a:off x="15074600" y="3492947"/>
            <a:ext cx="3843998" cy="484226"/>
          </a:xfrm>
          <a:prstGeom prst="rect">
            <a:avLst/>
          </a:prstGeom>
        </p:spPr>
        <p:txBody>
          <a:bodyPr anchor="t" rtlCol="false" tIns="0" lIns="0" bIns="0" rIns="0">
            <a:spAutoFit/>
          </a:bodyPr>
          <a:lstStyle/>
          <a:p>
            <a:pPr algn="ctr">
              <a:lnSpc>
                <a:spcPts val="3645"/>
              </a:lnSpc>
            </a:pPr>
            <a:r>
              <a:rPr lang="en-US" sz="3645">
                <a:solidFill>
                  <a:srgbClr val="FE465C"/>
                </a:solidFill>
                <a:latin typeface="Aileron Heavy"/>
              </a:rPr>
              <a:t>5,95%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2500" r="0" b="12500"/>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435030" y="-689181"/>
            <a:ext cx="19158060" cy="3169062"/>
          </a:xfrm>
          <a:prstGeom prst="rect">
            <a:avLst/>
          </a:prstGeom>
        </p:spPr>
      </p:pic>
      <p:pic>
        <p:nvPicPr>
          <p:cNvPr name="Picture 4" id="4"/>
          <p:cNvPicPr>
            <a:picLocks noChangeAspect="true"/>
          </p:cNvPicPr>
          <p:nvPr/>
        </p:nvPicPr>
        <p:blipFill>
          <a:blip r:embed="rId5"/>
          <a:srcRect l="14423" t="1678" r="0" b="0"/>
          <a:stretch>
            <a:fillRect/>
          </a:stretch>
        </p:blipFill>
        <p:spPr>
          <a:xfrm flipH="false" flipV="false" rot="0">
            <a:off x="10091727" y="6707327"/>
            <a:ext cx="8262094" cy="5932868"/>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0">
            <a:off x="659731" y="3133789"/>
            <a:ext cx="10190187" cy="3833006"/>
          </a:xfrm>
          <a:prstGeom prst="rect">
            <a:avLst/>
          </a:prstGeom>
        </p:spPr>
      </p:pic>
      <p:grpSp>
        <p:nvGrpSpPr>
          <p:cNvPr name="Group 6" id="6"/>
          <p:cNvGrpSpPr/>
          <p:nvPr/>
        </p:nvGrpSpPr>
        <p:grpSpPr>
          <a:xfrm rot="0">
            <a:off x="-748352" y="8995133"/>
            <a:ext cx="7292811" cy="644247"/>
            <a:chOff x="0" y="0"/>
            <a:chExt cx="2460745" cy="217382"/>
          </a:xfrm>
        </p:grpSpPr>
        <p:sp>
          <p:nvSpPr>
            <p:cNvPr name="Freeform 7" id="7"/>
            <p:cNvSpPr/>
            <p:nvPr/>
          </p:nvSpPr>
          <p:spPr>
            <a:xfrm>
              <a:off x="0" y="0"/>
              <a:ext cx="2460745" cy="217382"/>
            </a:xfrm>
            <a:custGeom>
              <a:avLst/>
              <a:gdLst/>
              <a:ahLst/>
              <a:cxnLst/>
              <a:rect r="r" b="b" t="t" l="l"/>
              <a:pathLst>
                <a:path h="217382" w="2460745">
                  <a:moveTo>
                    <a:pt x="203200" y="0"/>
                  </a:moveTo>
                  <a:lnTo>
                    <a:pt x="2460745" y="0"/>
                  </a:lnTo>
                  <a:lnTo>
                    <a:pt x="2257545" y="217382"/>
                  </a:lnTo>
                  <a:lnTo>
                    <a:pt x="0" y="217382"/>
                  </a:lnTo>
                  <a:lnTo>
                    <a:pt x="203200" y="0"/>
                  </a:lnTo>
                  <a:close/>
                </a:path>
              </a:pathLst>
            </a:custGeom>
            <a:solidFill>
              <a:srgbClr val="E5B31E"/>
            </a:solidFill>
          </p:spPr>
        </p:sp>
        <p:sp>
          <p:nvSpPr>
            <p:cNvPr name="TextBox 8" id="8"/>
            <p:cNvSpPr txBox="true"/>
            <p:nvPr/>
          </p:nvSpPr>
          <p:spPr>
            <a:xfrm>
              <a:off x="101600" y="-57150"/>
              <a:ext cx="609600" cy="666750"/>
            </a:xfrm>
            <a:prstGeom prst="rect">
              <a:avLst/>
            </a:prstGeom>
          </p:spPr>
          <p:txBody>
            <a:bodyPr anchor="ctr" rtlCol="false" tIns="50800" lIns="50800" bIns="50800" rIns="50800"/>
            <a:lstStyle/>
            <a:p>
              <a:pPr algn="ctr">
                <a:lnSpc>
                  <a:spcPts val="2849"/>
                </a:lnSpc>
              </a:pPr>
            </a:p>
          </p:txBody>
        </p:sp>
      </p:grpSp>
      <p:grpSp>
        <p:nvGrpSpPr>
          <p:cNvPr name="Group 9" id="9"/>
          <p:cNvGrpSpPr/>
          <p:nvPr/>
        </p:nvGrpSpPr>
        <p:grpSpPr>
          <a:xfrm rot="0">
            <a:off x="-2798682" y="8985608"/>
            <a:ext cx="8760222" cy="773878"/>
            <a:chOff x="0" y="0"/>
            <a:chExt cx="2460745" cy="217382"/>
          </a:xfrm>
        </p:grpSpPr>
        <p:sp>
          <p:nvSpPr>
            <p:cNvPr name="Freeform 10" id="10"/>
            <p:cNvSpPr/>
            <p:nvPr/>
          </p:nvSpPr>
          <p:spPr>
            <a:xfrm>
              <a:off x="0" y="0"/>
              <a:ext cx="2460745" cy="217382"/>
            </a:xfrm>
            <a:custGeom>
              <a:avLst/>
              <a:gdLst/>
              <a:ahLst/>
              <a:cxnLst/>
              <a:rect r="r" b="b" t="t" l="l"/>
              <a:pathLst>
                <a:path h="217382" w="2460745">
                  <a:moveTo>
                    <a:pt x="203200" y="0"/>
                  </a:moveTo>
                  <a:lnTo>
                    <a:pt x="2460745" y="0"/>
                  </a:lnTo>
                  <a:lnTo>
                    <a:pt x="2257545" y="217382"/>
                  </a:lnTo>
                  <a:lnTo>
                    <a:pt x="0" y="217382"/>
                  </a:lnTo>
                  <a:lnTo>
                    <a:pt x="203200" y="0"/>
                  </a:lnTo>
                  <a:close/>
                </a:path>
              </a:pathLst>
            </a:custGeom>
            <a:solidFill>
              <a:srgbClr val="005179"/>
            </a:solidFill>
          </p:spPr>
        </p:sp>
        <p:sp>
          <p:nvSpPr>
            <p:cNvPr name="TextBox 11" id="11"/>
            <p:cNvSpPr txBox="true"/>
            <p:nvPr/>
          </p:nvSpPr>
          <p:spPr>
            <a:xfrm>
              <a:off x="101600" y="-57150"/>
              <a:ext cx="609600" cy="666750"/>
            </a:xfrm>
            <a:prstGeom prst="rect">
              <a:avLst/>
            </a:prstGeom>
          </p:spPr>
          <p:txBody>
            <a:bodyPr anchor="ctr" rtlCol="false" tIns="50800" lIns="50800" bIns="50800" rIns="50800"/>
            <a:lstStyle/>
            <a:p>
              <a:pPr algn="ctr">
                <a:lnSpc>
                  <a:spcPts val="2849"/>
                </a:lnSpc>
              </a:pPr>
            </a:p>
          </p:txBody>
        </p:sp>
      </p:grpSp>
      <p:sp>
        <p:nvSpPr>
          <p:cNvPr name="TextBox 12" id="12"/>
          <p:cNvSpPr txBox="true"/>
          <p:nvPr/>
        </p:nvSpPr>
        <p:spPr>
          <a:xfrm rot="0">
            <a:off x="684207" y="9226773"/>
            <a:ext cx="4715998" cy="409718"/>
          </a:xfrm>
          <a:prstGeom prst="rect">
            <a:avLst/>
          </a:prstGeom>
        </p:spPr>
        <p:txBody>
          <a:bodyPr anchor="t" rtlCol="false" tIns="0" lIns="0" bIns="0" rIns="0">
            <a:spAutoFit/>
          </a:bodyPr>
          <a:lstStyle/>
          <a:p>
            <a:pPr>
              <a:lnSpc>
                <a:spcPts val="3005"/>
              </a:lnSpc>
            </a:pPr>
            <a:r>
              <a:rPr lang="en-US" sz="3005">
                <a:solidFill>
                  <a:srgbClr val="FDFEFF"/>
                </a:solidFill>
                <a:latin typeface="Aileron Heavy"/>
              </a:rPr>
              <a:t>Sumber : BPS 2022</a:t>
            </a:r>
          </a:p>
        </p:txBody>
      </p:sp>
      <p:sp>
        <p:nvSpPr>
          <p:cNvPr name="TextBox 13" id="13"/>
          <p:cNvSpPr txBox="true"/>
          <p:nvPr/>
        </p:nvSpPr>
        <p:spPr>
          <a:xfrm rot="0">
            <a:off x="659731" y="428625"/>
            <a:ext cx="9431996" cy="923925"/>
          </a:xfrm>
          <a:prstGeom prst="rect">
            <a:avLst/>
          </a:prstGeom>
        </p:spPr>
        <p:txBody>
          <a:bodyPr anchor="t" rtlCol="false" tIns="0" lIns="0" bIns="0" rIns="0">
            <a:spAutoFit/>
          </a:bodyPr>
          <a:lstStyle/>
          <a:p>
            <a:pPr>
              <a:lnSpc>
                <a:spcPts val="7200"/>
              </a:lnSpc>
            </a:pPr>
            <a:r>
              <a:rPr lang="en-US" sz="6000">
                <a:solidFill>
                  <a:srgbClr val="FDFEFF"/>
                </a:solidFill>
                <a:latin typeface="Aileron Heavy"/>
              </a:rPr>
              <a:t>PERMASALAHAN</a:t>
            </a:r>
          </a:p>
        </p:txBody>
      </p:sp>
      <p:sp>
        <p:nvSpPr>
          <p:cNvPr name="TextBox 14" id="14"/>
          <p:cNvSpPr txBox="true"/>
          <p:nvPr/>
        </p:nvSpPr>
        <p:spPr>
          <a:xfrm rot="0">
            <a:off x="659731" y="7274135"/>
            <a:ext cx="10190187" cy="1128537"/>
          </a:xfrm>
          <a:prstGeom prst="rect">
            <a:avLst/>
          </a:prstGeom>
        </p:spPr>
        <p:txBody>
          <a:bodyPr anchor="t" rtlCol="false" tIns="0" lIns="0" bIns="0" rIns="0">
            <a:spAutoFit/>
          </a:bodyPr>
          <a:lstStyle/>
          <a:p>
            <a:pPr>
              <a:lnSpc>
                <a:spcPts val="4305"/>
              </a:lnSpc>
            </a:pPr>
            <a:r>
              <a:rPr lang="en-US" sz="4305">
                <a:solidFill>
                  <a:srgbClr val="FE465C"/>
                </a:solidFill>
                <a:latin typeface="Aileron Heavy"/>
              </a:rPr>
              <a:t>Transportasi</a:t>
            </a:r>
            <a:r>
              <a:rPr lang="en-US" sz="4305">
                <a:solidFill>
                  <a:srgbClr val="FDFEFF"/>
                </a:solidFill>
                <a:latin typeface="Aileron Heavy"/>
              </a:rPr>
              <a:t> menjadi indikator tertinggi </a:t>
            </a:r>
          </a:p>
        </p:txBody>
      </p:sp>
      <p:pic>
        <p:nvPicPr>
          <p:cNvPr name="Picture 15" id="15"/>
          <p:cNvPicPr>
            <a:picLocks noChangeAspect="true"/>
          </p:cNvPicPr>
          <p:nvPr/>
        </p:nvPicPr>
        <p:blipFill>
          <a:blip r:embed="rId7"/>
          <a:srcRect l="0" t="0" r="0" b="0"/>
          <a:stretch>
            <a:fillRect/>
          </a:stretch>
        </p:blipFill>
        <p:spPr>
          <a:xfrm flipH="false" flipV="false" rot="0">
            <a:off x="14835362" y="580691"/>
            <a:ext cx="1323634" cy="1330786"/>
          </a:xfrm>
          <a:prstGeom prst="rect">
            <a:avLst/>
          </a:prstGeom>
        </p:spPr>
      </p:pic>
      <p:pic>
        <p:nvPicPr>
          <p:cNvPr name="Picture 16" id="1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true" flipV="false" rot="0">
            <a:off x="13601700" y="580691"/>
            <a:ext cx="7315200" cy="2203704"/>
          </a:xfrm>
          <a:prstGeom prst="rect">
            <a:avLst/>
          </a:prstGeom>
        </p:spPr>
      </p:pic>
      <p:sp>
        <p:nvSpPr>
          <p:cNvPr name="TextBox 17" id="17"/>
          <p:cNvSpPr txBox="true"/>
          <p:nvPr/>
        </p:nvSpPr>
        <p:spPr>
          <a:xfrm rot="0">
            <a:off x="12633066" y="4089861"/>
            <a:ext cx="1867495" cy="1226821"/>
          </a:xfrm>
          <a:prstGeom prst="rect">
            <a:avLst/>
          </a:prstGeom>
        </p:spPr>
        <p:txBody>
          <a:bodyPr anchor="t" rtlCol="false" tIns="0" lIns="0" bIns="0" rIns="0">
            <a:spAutoFit/>
          </a:bodyPr>
          <a:lstStyle/>
          <a:p>
            <a:pPr algn="ctr">
              <a:lnSpc>
                <a:spcPts val="10079"/>
              </a:lnSpc>
            </a:pPr>
            <a:r>
              <a:rPr lang="en-US" sz="7199">
                <a:solidFill>
                  <a:srgbClr val="FE465C"/>
                </a:solidFill>
                <a:latin typeface="Open Sans Bold"/>
              </a:rPr>
              <a:t>77%</a:t>
            </a:r>
          </a:p>
        </p:txBody>
      </p:sp>
      <p:sp>
        <p:nvSpPr>
          <p:cNvPr name="AutoShape 18" id="18"/>
          <p:cNvSpPr/>
          <p:nvPr/>
        </p:nvSpPr>
        <p:spPr>
          <a:xfrm rot="-5485488">
            <a:off x="12928920" y="6090428"/>
            <a:ext cx="1275787" cy="0"/>
          </a:xfrm>
          <a:prstGeom prst="line">
            <a:avLst/>
          </a:prstGeom>
          <a:ln cap="flat" w="142875">
            <a:solidFill>
              <a:srgbClr val="E5B31E"/>
            </a:solidFill>
            <a:prstDash val="solid"/>
            <a:headEnd type="none" len="sm" w="sm"/>
            <a:tailEnd type="triangle" len="med" w="lg"/>
          </a:ln>
        </p:spPr>
      </p:sp>
      <p:sp>
        <p:nvSpPr>
          <p:cNvPr name="TextBox 19" id="19"/>
          <p:cNvSpPr txBox="true"/>
          <p:nvPr/>
        </p:nvSpPr>
        <p:spPr>
          <a:xfrm rot="0">
            <a:off x="11366454" y="2989324"/>
            <a:ext cx="4400719" cy="1233887"/>
          </a:xfrm>
          <a:prstGeom prst="rect">
            <a:avLst/>
          </a:prstGeom>
        </p:spPr>
        <p:txBody>
          <a:bodyPr anchor="t" rtlCol="false" tIns="0" lIns="0" bIns="0" rIns="0">
            <a:spAutoFit/>
          </a:bodyPr>
          <a:lstStyle/>
          <a:p>
            <a:pPr algn="ctr">
              <a:lnSpc>
                <a:spcPts val="4965"/>
              </a:lnSpc>
            </a:pPr>
            <a:r>
              <a:rPr lang="en-US" sz="3546">
                <a:solidFill>
                  <a:srgbClr val="FFFFFF"/>
                </a:solidFill>
                <a:latin typeface="Open Sans Bold"/>
              </a:rPr>
              <a:t>Inflasi Kelompok Kendaraan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2500" r="0" b="12500"/>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435030" y="-689181"/>
            <a:ext cx="19158060" cy="3169062"/>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028700" y="3211413"/>
            <a:ext cx="3826075" cy="3826075"/>
          </a:xfrm>
          <a:prstGeom prst="rect">
            <a:avLst/>
          </a:prstGeom>
        </p:spPr>
      </p:pic>
      <p:pic>
        <p:nvPicPr>
          <p:cNvPr name="Picture 5" id="5"/>
          <p:cNvPicPr>
            <a:picLocks noChangeAspect="true"/>
          </p:cNvPicPr>
          <p:nvPr/>
        </p:nvPicPr>
        <p:blipFill>
          <a:blip r:embed="rId7"/>
          <a:srcRect l="0" t="0" r="0" b="0"/>
          <a:stretch>
            <a:fillRect/>
          </a:stretch>
        </p:blipFill>
        <p:spPr>
          <a:xfrm flipH="false" flipV="false" rot="0">
            <a:off x="1376887" y="3553886"/>
            <a:ext cx="3202713" cy="3202713"/>
          </a:xfrm>
          <a:prstGeom prst="rect">
            <a:avLst/>
          </a:prstGeom>
        </p:spPr>
      </p:pic>
      <p:sp>
        <p:nvSpPr>
          <p:cNvPr name="AutoShape 6" id="6"/>
          <p:cNvSpPr/>
          <p:nvPr/>
        </p:nvSpPr>
        <p:spPr>
          <a:xfrm rot="0">
            <a:off x="4854847" y="5107905"/>
            <a:ext cx="2716521" cy="0"/>
          </a:xfrm>
          <a:prstGeom prst="line">
            <a:avLst/>
          </a:prstGeom>
          <a:ln cap="flat" w="104775">
            <a:solidFill>
              <a:srgbClr val="E5B31E"/>
            </a:solidFill>
            <a:prstDash val="solid"/>
            <a:headEnd type="oval" len="lg" w="lg"/>
            <a:tailEnd type="none" len="sm" w="sm"/>
          </a:ln>
        </p:spPr>
      </p:sp>
      <p:pic>
        <p:nvPicPr>
          <p:cNvPr name="Picture 7" id="7"/>
          <p:cNvPicPr>
            <a:picLocks noChangeAspect="true"/>
          </p:cNvPicPr>
          <p:nvPr/>
        </p:nvPicPr>
        <p:blipFill>
          <a:blip r:embed="rId8"/>
          <a:srcRect l="0" t="0" r="0" b="0"/>
          <a:stretch>
            <a:fillRect/>
          </a:stretch>
        </p:blipFill>
        <p:spPr>
          <a:xfrm flipH="false" flipV="false" rot="0">
            <a:off x="7571367" y="3656985"/>
            <a:ext cx="9703508" cy="3114466"/>
          </a:xfrm>
          <a:prstGeom prst="rect">
            <a:avLst/>
          </a:prstGeom>
        </p:spPr>
      </p:pic>
      <p:sp>
        <p:nvSpPr>
          <p:cNvPr name="TextBox 8" id="8"/>
          <p:cNvSpPr txBox="true"/>
          <p:nvPr/>
        </p:nvSpPr>
        <p:spPr>
          <a:xfrm rot="0">
            <a:off x="659731" y="428625"/>
            <a:ext cx="9431996" cy="923925"/>
          </a:xfrm>
          <a:prstGeom prst="rect">
            <a:avLst/>
          </a:prstGeom>
        </p:spPr>
        <p:txBody>
          <a:bodyPr anchor="t" rtlCol="false" tIns="0" lIns="0" bIns="0" rIns="0">
            <a:spAutoFit/>
          </a:bodyPr>
          <a:lstStyle/>
          <a:p>
            <a:pPr>
              <a:lnSpc>
                <a:spcPts val="7200"/>
              </a:lnSpc>
            </a:pPr>
            <a:r>
              <a:rPr lang="en-US" sz="6000">
                <a:solidFill>
                  <a:srgbClr val="FDFEFF"/>
                </a:solidFill>
                <a:latin typeface="Aileron Heavy"/>
              </a:rPr>
              <a:t>PERMASALAHAN</a:t>
            </a:r>
          </a:p>
        </p:txBody>
      </p:sp>
      <p:grpSp>
        <p:nvGrpSpPr>
          <p:cNvPr name="Group 9" id="9"/>
          <p:cNvGrpSpPr/>
          <p:nvPr/>
        </p:nvGrpSpPr>
        <p:grpSpPr>
          <a:xfrm rot="0">
            <a:off x="10995189" y="8387374"/>
            <a:ext cx="7292811" cy="644247"/>
            <a:chOff x="0" y="0"/>
            <a:chExt cx="2460745" cy="217382"/>
          </a:xfrm>
        </p:grpSpPr>
        <p:sp>
          <p:nvSpPr>
            <p:cNvPr name="Freeform 10" id="10"/>
            <p:cNvSpPr/>
            <p:nvPr/>
          </p:nvSpPr>
          <p:spPr>
            <a:xfrm>
              <a:off x="0" y="0"/>
              <a:ext cx="2460745" cy="217382"/>
            </a:xfrm>
            <a:custGeom>
              <a:avLst/>
              <a:gdLst/>
              <a:ahLst/>
              <a:cxnLst/>
              <a:rect r="r" b="b" t="t" l="l"/>
              <a:pathLst>
                <a:path h="217382" w="2460745">
                  <a:moveTo>
                    <a:pt x="203200" y="0"/>
                  </a:moveTo>
                  <a:lnTo>
                    <a:pt x="2460745" y="0"/>
                  </a:lnTo>
                  <a:lnTo>
                    <a:pt x="2257545" y="217382"/>
                  </a:lnTo>
                  <a:lnTo>
                    <a:pt x="0" y="217382"/>
                  </a:lnTo>
                  <a:lnTo>
                    <a:pt x="203200" y="0"/>
                  </a:lnTo>
                  <a:close/>
                </a:path>
              </a:pathLst>
            </a:custGeom>
            <a:solidFill>
              <a:srgbClr val="E5B31E"/>
            </a:solidFill>
          </p:spPr>
        </p:sp>
        <p:sp>
          <p:nvSpPr>
            <p:cNvPr name="TextBox 11" id="11"/>
            <p:cNvSpPr txBox="true"/>
            <p:nvPr/>
          </p:nvSpPr>
          <p:spPr>
            <a:xfrm>
              <a:off x="101600" y="-57150"/>
              <a:ext cx="609600" cy="666750"/>
            </a:xfrm>
            <a:prstGeom prst="rect">
              <a:avLst/>
            </a:prstGeom>
          </p:spPr>
          <p:txBody>
            <a:bodyPr anchor="ctr" rtlCol="false" tIns="50800" lIns="50800" bIns="50800" rIns="50800"/>
            <a:lstStyle/>
            <a:p>
              <a:pPr algn="ctr">
                <a:lnSpc>
                  <a:spcPts val="2849"/>
                </a:lnSpc>
              </a:pPr>
            </a:p>
          </p:txBody>
        </p:sp>
      </p:grpSp>
      <p:grpSp>
        <p:nvGrpSpPr>
          <p:cNvPr name="Group 12" id="12"/>
          <p:cNvGrpSpPr/>
          <p:nvPr/>
        </p:nvGrpSpPr>
        <p:grpSpPr>
          <a:xfrm rot="0">
            <a:off x="11375091" y="8377849"/>
            <a:ext cx="8760222" cy="773878"/>
            <a:chOff x="0" y="0"/>
            <a:chExt cx="2460745" cy="217382"/>
          </a:xfrm>
        </p:grpSpPr>
        <p:sp>
          <p:nvSpPr>
            <p:cNvPr name="Freeform 13" id="13"/>
            <p:cNvSpPr/>
            <p:nvPr/>
          </p:nvSpPr>
          <p:spPr>
            <a:xfrm>
              <a:off x="0" y="0"/>
              <a:ext cx="2460745" cy="217382"/>
            </a:xfrm>
            <a:custGeom>
              <a:avLst/>
              <a:gdLst/>
              <a:ahLst/>
              <a:cxnLst/>
              <a:rect r="r" b="b" t="t" l="l"/>
              <a:pathLst>
                <a:path h="217382" w="2460745">
                  <a:moveTo>
                    <a:pt x="203200" y="0"/>
                  </a:moveTo>
                  <a:lnTo>
                    <a:pt x="2460745" y="0"/>
                  </a:lnTo>
                  <a:lnTo>
                    <a:pt x="2257545" y="217382"/>
                  </a:lnTo>
                  <a:lnTo>
                    <a:pt x="0" y="217382"/>
                  </a:lnTo>
                  <a:lnTo>
                    <a:pt x="203200" y="0"/>
                  </a:lnTo>
                  <a:close/>
                </a:path>
              </a:pathLst>
            </a:custGeom>
            <a:solidFill>
              <a:srgbClr val="005179"/>
            </a:solidFill>
          </p:spPr>
        </p:sp>
        <p:sp>
          <p:nvSpPr>
            <p:cNvPr name="TextBox 14" id="14"/>
            <p:cNvSpPr txBox="true"/>
            <p:nvPr/>
          </p:nvSpPr>
          <p:spPr>
            <a:xfrm>
              <a:off x="101600" y="-57150"/>
              <a:ext cx="609600" cy="666750"/>
            </a:xfrm>
            <a:prstGeom prst="rect">
              <a:avLst/>
            </a:prstGeom>
          </p:spPr>
          <p:txBody>
            <a:bodyPr anchor="ctr" rtlCol="false" tIns="50800" lIns="50800" bIns="50800" rIns="50800"/>
            <a:lstStyle/>
            <a:p>
              <a:pPr algn="ctr">
                <a:lnSpc>
                  <a:spcPts val="2849"/>
                </a:lnSpc>
              </a:pPr>
            </a:p>
          </p:txBody>
        </p:sp>
      </p:grpSp>
      <p:sp>
        <p:nvSpPr>
          <p:cNvPr name="TextBox 15" id="15"/>
          <p:cNvSpPr txBox="true"/>
          <p:nvPr/>
        </p:nvSpPr>
        <p:spPr>
          <a:xfrm rot="0">
            <a:off x="11998515" y="8552581"/>
            <a:ext cx="6499985" cy="351933"/>
          </a:xfrm>
          <a:prstGeom prst="rect">
            <a:avLst/>
          </a:prstGeom>
        </p:spPr>
        <p:txBody>
          <a:bodyPr anchor="t" rtlCol="false" tIns="0" lIns="0" bIns="0" rIns="0">
            <a:spAutoFit/>
          </a:bodyPr>
          <a:lstStyle/>
          <a:p>
            <a:pPr>
              <a:lnSpc>
                <a:spcPts val="2605"/>
              </a:lnSpc>
            </a:pPr>
            <a:r>
              <a:rPr lang="en-US" sz="2605">
                <a:solidFill>
                  <a:srgbClr val="FDFEFF"/>
                </a:solidFill>
                <a:latin typeface="Aileron Heavy"/>
              </a:rPr>
              <a:t>Sumber : Kataboks, September 2022</a:t>
            </a:r>
          </a:p>
        </p:txBody>
      </p:sp>
      <p:sp>
        <p:nvSpPr>
          <p:cNvPr name="TextBox 16" id="16"/>
          <p:cNvSpPr txBox="true"/>
          <p:nvPr/>
        </p:nvSpPr>
        <p:spPr>
          <a:xfrm rot="0">
            <a:off x="978530" y="7531221"/>
            <a:ext cx="8794398" cy="1128537"/>
          </a:xfrm>
          <a:prstGeom prst="rect">
            <a:avLst/>
          </a:prstGeom>
        </p:spPr>
        <p:txBody>
          <a:bodyPr anchor="t" rtlCol="false" tIns="0" lIns="0" bIns="0" rIns="0">
            <a:spAutoFit/>
          </a:bodyPr>
          <a:lstStyle/>
          <a:p>
            <a:pPr>
              <a:lnSpc>
                <a:spcPts val="4305"/>
              </a:lnSpc>
            </a:pPr>
            <a:r>
              <a:rPr lang="en-US" sz="4305" spc="-90">
                <a:solidFill>
                  <a:srgbClr val="FFFFFF"/>
                </a:solidFill>
                <a:latin typeface="Aileron Heavy"/>
              </a:rPr>
              <a:t>Sebagian besar orang Indonesia SETUJU bahwa subsidi BBM </a:t>
            </a:r>
          </a:p>
        </p:txBody>
      </p:sp>
      <p:sp>
        <p:nvSpPr>
          <p:cNvPr name="TextBox 17" id="17"/>
          <p:cNvSpPr txBox="true"/>
          <p:nvPr/>
        </p:nvSpPr>
        <p:spPr>
          <a:xfrm rot="0">
            <a:off x="978530" y="8745483"/>
            <a:ext cx="8794398" cy="658001"/>
          </a:xfrm>
          <a:prstGeom prst="rect">
            <a:avLst/>
          </a:prstGeom>
        </p:spPr>
        <p:txBody>
          <a:bodyPr anchor="t" rtlCol="false" tIns="0" lIns="0" bIns="0" rIns="0">
            <a:spAutoFit/>
          </a:bodyPr>
          <a:lstStyle/>
          <a:p>
            <a:pPr>
              <a:lnSpc>
                <a:spcPts val="4905"/>
              </a:lnSpc>
            </a:pPr>
            <a:r>
              <a:rPr lang="en-US" sz="4905">
                <a:solidFill>
                  <a:srgbClr val="FE465C"/>
                </a:solidFill>
                <a:latin typeface="Aileron Heavy"/>
              </a:rPr>
              <a:t>TIDAK TEPAT SASARAN </a:t>
            </a:r>
          </a:p>
        </p:txBody>
      </p:sp>
      <p:pic>
        <p:nvPicPr>
          <p:cNvPr name="Picture 18" id="18"/>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true" flipV="false" rot="0">
            <a:off x="13601700" y="580691"/>
            <a:ext cx="7315200" cy="2203704"/>
          </a:xfrm>
          <a:prstGeom prst="rect">
            <a:avLst/>
          </a:prstGeom>
        </p:spPr>
      </p:pic>
      <p:pic>
        <p:nvPicPr>
          <p:cNvPr name="Picture 19" id="19"/>
          <p:cNvPicPr>
            <a:picLocks noChangeAspect="true"/>
          </p:cNvPicPr>
          <p:nvPr/>
        </p:nvPicPr>
        <p:blipFill>
          <a:blip r:embed="rId11"/>
          <a:srcRect l="0" t="0" r="0" b="0"/>
          <a:stretch>
            <a:fillRect/>
          </a:stretch>
        </p:blipFill>
        <p:spPr>
          <a:xfrm flipH="false" flipV="false" rot="0">
            <a:off x="14835362" y="580691"/>
            <a:ext cx="1323634" cy="1330786"/>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0899" r="0" b="4751"/>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435030" y="-689181"/>
            <a:ext cx="19158060" cy="3169062"/>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false" rot="0">
            <a:off x="13601700" y="580691"/>
            <a:ext cx="7315200" cy="2203704"/>
          </a:xfrm>
          <a:prstGeom prst="rect">
            <a:avLst/>
          </a:prstGeom>
        </p:spPr>
      </p:pic>
      <p:pic>
        <p:nvPicPr>
          <p:cNvPr name="Picture 5" id="5"/>
          <p:cNvPicPr>
            <a:picLocks noChangeAspect="true"/>
          </p:cNvPicPr>
          <p:nvPr/>
        </p:nvPicPr>
        <p:blipFill>
          <a:blip r:embed="rId7"/>
          <a:srcRect l="0" t="0" r="0" b="0"/>
          <a:stretch>
            <a:fillRect/>
          </a:stretch>
        </p:blipFill>
        <p:spPr>
          <a:xfrm flipH="false" flipV="false" rot="0">
            <a:off x="14835362" y="580691"/>
            <a:ext cx="1323634" cy="1330786"/>
          </a:xfrm>
          <a:prstGeom prst="rect">
            <a:avLst/>
          </a:prstGeom>
        </p:spPr>
      </p:pic>
      <p:grpSp>
        <p:nvGrpSpPr>
          <p:cNvPr name="Group 6" id="6"/>
          <p:cNvGrpSpPr/>
          <p:nvPr/>
        </p:nvGrpSpPr>
        <p:grpSpPr>
          <a:xfrm rot="0">
            <a:off x="12411079" y="3600450"/>
            <a:ext cx="3086100" cy="1543050"/>
            <a:chOff x="0" y="0"/>
            <a:chExt cx="812800" cy="406400"/>
          </a:xfrm>
        </p:grpSpPr>
        <p:sp>
          <p:nvSpPr>
            <p:cNvPr name="Freeform 7" id="7"/>
            <p:cNvSpPr/>
            <p:nvPr/>
          </p:nvSpPr>
          <p:spPr>
            <a:xfrm>
              <a:off x="0" y="0"/>
              <a:ext cx="812800" cy="406400"/>
            </a:xfrm>
            <a:custGeom>
              <a:avLst/>
              <a:gdLst/>
              <a:ahLst/>
              <a:cxnLst/>
              <a:rect r="r" b="b" t="t" l="l"/>
              <a:pathLst>
                <a:path h="406400" w="812800">
                  <a:moveTo>
                    <a:pt x="609600" y="0"/>
                  </a:moveTo>
                  <a:lnTo>
                    <a:pt x="0" y="0"/>
                  </a:lnTo>
                  <a:lnTo>
                    <a:pt x="0" y="406400"/>
                  </a:lnTo>
                  <a:lnTo>
                    <a:pt x="609600" y="406400"/>
                  </a:lnTo>
                  <a:lnTo>
                    <a:pt x="812800" y="203200"/>
                  </a:lnTo>
                  <a:lnTo>
                    <a:pt x="609600" y="0"/>
                  </a:lnTo>
                  <a:close/>
                </a:path>
              </a:pathLst>
            </a:custGeom>
            <a:solidFill>
              <a:srgbClr val="FDFEFF">
                <a:alpha val="69804"/>
              </a:srgbClr>
            </a:solidFill>
          </p:spPr>
        </p:sp>
        <p:sp>
          <p:nvSpPr>
            <p:cNvPr name="TextBox 8" id="8"/>
            <p:cNvSpPr txBox="true"/>
            <p:nvPr/>
          </p:nvSpPr>
          <p:spPr>
            <a:xfrm>
              <a:off x="0" y="-57150"/>
              <a:ext cx="698500" cy="463550"/>
            </a:xfrm>
            <a:prstGeom prst="rect">
              <a:avLst/>
            </a:prstGeom>
          </p:spPr>
          <p:txBody>
            <a:bodyPr anchor="ctr" rtlCol="false" tIns="50800" lIns="50800" bIns="50800" rIns="50800"/>
            <a:lstStyle/>
            <a:p>
              <a:pPr algn="ctr">
                <a:lnSpc>
                  <a:spcPts val="2849"/>
                </a:lnSpc>
              </a:pPr>
            </a:p>
          </p:txBody>
        </p:sp>
      </p:grpSp>
      <p:grpSp>
        <p:nvGrpSpPr>
          <p:cNvPr name="Group 9" id="9"/>
          <p:cNvGrpSpPr/>
          <p:nvPr/>
        </p:nvGrpSpPr>
        <p:grpSpPr>
          <a:xfrm rot="0">
            <a:off x="15068386" y="3600450"/>
            <a:ext cx="1762121" cy="1543050"/>
            <a:chOff x="0" y="0"/>
            <a:chExt cx="464098" cy="406400"/>
          </a:xfrm>
        </p:grpSpPr>
        <p:sp>
          <p:nvSpPr>
            <p:cNvPr name="Freeform 10" id="10"/>
            <p:cNvSpPr/>
            <p:nvPr/>
          </p:nvSpPr>
          <p:spPr>
            <a:xfrm>
              <a:off x="0" y="0"/>
              <a:ext cx="464098" cy="406400"/>
            </a:xfrm>
            <a:custGeom>
              <a:avLst/>
              <a:gdLst/>
              <a:ahLst/>
              <a:cxnLst/>
              <a:rect r="r" b="b" t="t" l="l"/>
              <a:pathLst>
                <a:path h="406400" w="464098">
                  <a:moveTo>
                    <a:pt x="0" y="0"/>
                  </a:moveTo>
                  <a:lnTo>
                    <a:pt x="260898" y="0"/>
                  </a:lnTo>
                  <a:lnTo>
                    <a:pt x="464098" y="203200"/>
                  </a:lnTo>
                  <a:lnTo>
                    <a:pt x="260898" y="406400"/>
                  </a:lnTo>
                  <a:lnTo>
                    <a:pt x="0" y="406400"/>
                  </a:lnTo>
                  <a:lnTo>
                    <a:pt x="203200" y="203200"/>
                  </a:lnTo>
                  <a:lnTo>
                    <a:pt x="0" y="0"/>
                  </a:lnTo>
                  <a:close/>
                </a:path>
              </a:pathLst>
            </a:custGeom>
            <a:solidFill>
              <a:srgbClr val="E5B31E">
                <a:alpha val="52941"/>
              </a:srgbClr>
            </a:solidFill>
          </p:spPr>
        </p:sp>
        <p:sp>
          <p:nvSpPr>
            <p:cNvPr name="TextBox 11" id="11"/>
            <p:cNvSpPr txBox="true"/>
            <p:nvPr/>
          </p:nvSpPr>
          <p:spPr>
            <a:xfrm>
              <a:off x="177800" y="-57150"/>
              <a:ext cx="558800" cy="463550"/>
            </a:xfrm>
            <a:prstGeom prst="rect">
              <a:avLst/>
            </a:prstGeom>
          </p:spPr>
          <p:txBody>
            <a:bodyPr anchor="ctr" rtlCol="false" tIns="50800" lIns="50800" bIns="50800" rIns="50800"/>
            <a:lstStyle/>
            <a:p>
              <a:pPr algn="ctr">
                <a:lnSpc>
                  <a:spcPts val="2849"/>
                </a:lnSpc>
              </a:pPr>
            </a:p>
          </p:txBody>
        </p:sp>
      </p:grpSp>
      <p:grpSp>
        <p:nvGrpSpPr>
          <p:cNvPr name="Group 12" id="12"/>
          <p:cNvGrpSpPr/>
          <p:nvPr/>
        </p:nvGrpSpPr>
        <p:grpSpPr>
          <a:xfrm rot="0">
            <a:off x="3751351" y="3600450"/>
            <a:ext cx="8669254" cy="1543050"/>
            <a:chOff x="0" y="0"/>
            <a:chExt cx="2283260" cy="406400"/>
          </a:xfrm>
        </p:grpSpPr>
        <p:sp>
          <p:nvSpPr>
            <p:cNvPr name="Freeform 13" id="13"/>
            <p:cNvSpPr/>
            <p:nvPr/>
          </p:nvSpPr>
          <p:spPr>
            <a:xfrm>
              <a:off x="0" y="0"/>
              <a:ext cx="2283260" cy="406400"/>
            </a:xfrm>
            <a:custGeom>
              <a:avLst/>
              <a:gdLst/>
              <a:ahLst/>
              <a:cxnLst/>
              <a:rect r="r" b="b" t="t" l="l"/>
              <a:pathLst>
                <a:path h="406400" w="2283260">
                  <a:moveTo>
                    <a:pt x="0" y="0"/>
                  </a:moveTo>
                  <a:lnTo>
                    <a:pt x="2283260" y="0"/>
                  </a:lnTo>
                  <a:lnTo>
                    <a:pt x="2283260" y="406400"/>
                  </a:lnTo>
                  <a:lnTo>
                    <a:pt x="0" y="406400"/>
                  </a:lnTo>
                  <a:close/>
                </a:path>
              </a:pathLst>
            </a:custGeom>
            <a:solidFill>
              <a:srgbClr val="FDFEFF">
                <a:alpha val="69804"/>
              </a:srgbClr>
            </a:solidFill>
          </p:spPr>
        </p:sp>
        <p:sp>
          <p:nvSpPr>
            <p:cNvPr name="TextBox 14" id="14"/>
            <p:cNvSpPr txBox="true"/>
            <p:nvPr/>
          </p:nvSpPr>
          <p:spPr>
            <a:xfrm>
              <a:off x="0" y="-57150"/>
              <a:ext cx="812800" cy="869950"/>
            </a:xfrm>
            <a:prstGeom prst="rect">
              <a:avLst/>
            </a:prstGeom>
          </p:spPr>
          <p:txBody>
            <a:bodyPr anchor="ctr" rtlCol="false" tIns="50800" lIns="50800" bIns="50800" rIns="50800"/>
            <a:lstStyle/>
            <a:p>
              <a:pPr algn="ctr">
                <a:lnSpc>
                  <a:spcPts val="2849"/>
                </a:lnSpc>
              </a:pPr>
            </a:p>
          </p:txBody>
        </p:sp>
      </p:grpSp>
      <p:grpSp>
        <p:nvGrpSpPr>
          <p:cNvPr name="Group 15" id="15"/>
          <p:cNvGrpSpPr/>
          <p:nvPr/>
        </p:nvGrpSpPr>
        <p:grpSpPr>
          <a:xfrm rot="0">
            <a:off x="12411079" y="5624475"/>
            <a:ext cx="3086100" cy="1543050"/>
            <a:chOff x="0" y="0"/>
            <a:chExt cx="812800" cy="406400"/>
          </a:xfrm>
        </p:grpSpPr>
        <p:sp>
          <p:nvSpPr>
            <p:cNvPr name="Freeform 16" id="16"/>
            <p:cNvSpPr/>
            <p:nvPr/>
          </p:nvSpPr>
          <p:spPr>
            <a:xfrm>
              <a:off x="0" y="0"/>
              <a:ext cx="812800" cy="406400"/>
            </a:xfrm>
            <a:custGeom>
              <a:avLst/>
              <a:gdLst/>
              <a:ahLst/>
              <a:cxnLst/>
              <a:rect r="r" b="b" t="t" l="l"/>
              <a:pathLst>
                <a:path h="406400" w="812800">
                  <a:moveTo>
                    <a:pt x="609600" y="0"/>
                  </a:moveTo>
                  <a:lnTo>
                    <a:pt x="0" y="0"/>
                  </a:lnTo>
                  <a:lnTo>
                    <a:pt x="0" y="406400"/>
                  </a:lnTo>
                  <a:lnTo>
                    <a:pt x="609600" y="406400"/>
                  </a:lnTo>
                  <a:lnTo>
                    <a:pt x="812800" y="203200"/>
                  </a:lnTo>
                  <a:lnTo>
                    <a:pt x="609600" y="0"/>
                  </a:lnTo>
                  <a:close/>
                </a:path>
              </a:pathLst>
            </a:custGeom>
            <a:solidFill>
              <a:srgbClr val="FDFEFF">
                <a:alpha val="69804"/>
              </a:srgbClr>
            </a:solidFill>
          </p:spPr>
        </p:sp>
        <p:sp>
          <p:nvSpPr>
            <p:cNvPr name="TextBox 17" id="17"/>
            <p:cNvSpPr txBox="true"/>
            <p:nvPr/>
          </p:nvSpPr>
          <p:spPr>
            <a:xfrm>
              <a:off x="0" y="-57150"/>
              <a:ext cx="698500" cy="463550"/>
            </a:xfrm>
            <a:prstGeom prst="rect">
              <a:avLst/>
            </a:prstGeom>
          </p:spPr>
          <p:txBody>
            <a:bodyPr anchor="ctr" rtlCol="false" tIns="50800" lIns="50800" bIns="50800" rIns="50800"/>
            <a:lstStyle/>
            <a:p>
              <a:pPr algn="ctr">
                <a:lnSpc>
                  <a:spcPts val="2849"/>
                </a:lnSpc>
              </a:pPr>
            </a:p>
          </p:txBody>
        </p:sp>
      </p:grpSp>
      <p:grpSp>
        <p:nvGrpSpPr>
          <p:cNvPr name="Group 18" id="18"/>
          <p:cNvGrpSpPr/>
          <p:nvPr/>
        </p:nvGrpSpPr>
        <p:grpSpPr>
          <a:xfrm rot="0">
            <a:off x="15068386" y="5624475"/>
            <a:ext cx="1762121" cy="1543050"/>
            <a:chOff x="0" y="0"/>
            <a:chExt cx="464098" cy="406400"/>
          </a:xfrm>
        </p:grpSpPr>
        <p:sp>
          <p:nvSpPr>
            <p:cNvPr name="Freeform 19" id="19"/>
            <p:cNvSpPr/>
            <p:nvPr/>
          </p:nvSpPr>
          <p:spPr>
            <a:xfrm>
              <a:off x="0" y="0"/>
              <a:ext cx="464098" cy="406400"/>
            </a:xfrm>
            <a:custGeom>
              <a:avLst/>
              <a:gdLst/>
              <a:ahLst/>
              <a:cxnLst/>
              <a:rect r="r" b="b" t="t" l="l"/>
              <a:pathLst>
                <a:path h="406400" w="464098">
                  <a:moveTo>
                    <a:pt x="0" y="0"/>
                  </a:moveTo>
                  <a:lnTo>
                    <a:pt x="260898" y="0"/>
                  </a:lnTo>
                  <a:lnTo>
                    <a:pt x="464098" y="203200"/>
                  </a:lnTo>
                  <a:lnTo>
                    <a:pt x="260898" y="406400"/>
                  </a:lnTo>
                  <a:lnTo>
                    <a:pt x="0" y="406400"/>
                  </a:lnTo>
                  <a:lnTo>
                    <a:pt x="203200" y="203200"/>
                  </a:lnTo>
                  <a:lnTo>
                    <a:pt x="0" y="0"/>
                  </a:lnTo>
                  <a:close/>
                </a:path>
              </a:pathLst>
            </a:custGeom>
            <a:solidFill>
              <a:srgbClr val="E5B31E">
                <a:alpha val="52941"/>
              </a:srgbClr>
            </a:solidFill>
          </p:spPr>
        </p:sp>
        <p:sp>
          <p:nvSpPr>
            <p:cNvPr name="TextBox 20" id="20"/>
            <p:cNvSpPr txBox="true"/>
            <p:nvPr/>
          </p:nvSpPr>
          <p:spPr>
            <a:xfrm>
              <a:off x="177800" y="-57150"/>
              <a:ext cx="558800" cy="463550"/>
            </a:xfrm>
            <a:prstGeom prst="rect">
              <a:avLst/>
            </a:prstGeom>
          </p:spPr>
          <p:txBody>
            <a:bodyPr anchor="ctr" rtlCol="false" tIns="50800" lIns="50800" bIns="50800" rIns="50800"/>
            <a:lstStyle/>
            <a:p>
              <a:pPr algn="ctr">
                <a:lnSpc>
                  <a:spcPts val="2849"/>
                </a:lnSpc>
              </a:pPr>
            </a:p>
          </p:txBody>
        </p:sp>
      </p:grpSp>
      <p:grpSp>
        <p:nvGrpSpPr>
          <p:cNvPr name="Group 21" id="21"/>
          <p:cNvGrpSpPr/>
          <p:nvPr/>
        </p:nvGrpSpPr>
        <p:grpSpPr>
          <a:xfrm rot="0">
            <a:off x="3751351" y="5624475"/>
            <a:ext cx="8669254" cy="1543050"/>
            <a:chOff x="0" y="0"/>
            <a:chExt cx="2283260" cy="406400"/>
          </a:xfrm>
        </p:grpSpPr>
        <p:sp>
          <p:nvSpPr>
            <p:cNvPr name="Freeform 22" id="22"/>
            <p:cNvSpPr/>
            <p:nvPr/>
          </p:nvSpPr>
          <p:spPr>
            <a:xfrm>
              <a:off x="0" y="0"/>
              <a:ext cx="2283260" cy="406400"/>
            </a:xfrm>
            <a:custGeom>
              <a:avLst/>
              <a:gdLst/>
              <a:ahLst/>
              <a:cxnLst/>
              <a:rect r="r" b="b" t="t" l="l"/>
              <a:pathLst>
                <a:path h="406400" w="2283260">
                  <a:moveTo>
                    <a:pt x="0" y="0"/>
                  </a:moveTo>
                  <a:lnTo>
                    <a:pt x="2283260" y="0"/>
                  </a:lnTo>
                  <a:lnTo>
                    <a:pt x="2283260" y="406400"/>
                  </a:lnTo>
                  <a:lnTo>
                    <a:pt x="0" y="406400"/>
                  </a:lnTo>
                  <a:close/>
                </a:path>
              </a:pathLst>
            </a:custGeom>
            <a:solidFill>
              <a:srgbClr val="FDFEFF">
                <a:alpha val="69804"/>
              </a:srgbClr>
            </a:solidFill>
          </p:spPr>
        </p:sp>
        <p:sp>
          <p:nvSpPr>
            <p:cNvPr name="TextBox 23" id="23"/>
            <p:cNvSpPr txBox="true"/>
            <p:nvPr/>
          </p:nvSpPr>
          <p:spPr>
            <a:xfrm>
              <a:off x="0" y="-57150"/>
              <a:ext cx="812800" cy="869950"/>
            </a:xfrm>
            <a:prstGeom prst="rect">
              <a:avLst/>
            </a:prstGeom>
          </p:spPr>
          <p:txBody>
            <a:bodyPr anchor="ctr" rtlCol="false" tIns="50800" lIns="50800" bIns="50800" rIns="50800"/>
            <a:lstStyle/>
            <a:p>
              <a:pPr algn="ctr">
                <a:lnSpc>
                  <a:spcPts val="2849"/>
                </a:lnSpc>
              </a:pPr>
            </a:p>
          </p:txBody>
        </p:sp>
      </p:grpSp>
      <p:grpSp>
        <p:nvGrpSpPr>
          <p:cNvPr name="Group 24" id="24"/>
          <p:cNvGrpSpPr/>
          <p:nvPr/>
        </p:nvGrpSpPr>
        <p:grpSpPr>
          <a:xfrm rot="0">
            <a:off x="12411079" y="7643775"/>
            <a:ext cx="3086100" cy="1543050"/>
            <a:chOff x="0" y="0"/>
            <a:chExt cx="812800" cy="406400"/>
          </a:xfrm>
        </p:grpSpPr>
        <p:sp>
          <p:nvSpPr>
            <p:cNvPr name="Freeform 25" id="25"/>
            <p:cNvSpPr/>
            <p:nvPr/>
          </p:nvSpPr>
          <p:spPr>
            <a:xfrm>
              <a:off x="0" y="0"/>
              <a:ext cx="812800" cy="406400"/>
            </a:xfrm>
            <a:custGeom>
              <a:avLst/>
              <a:gdLst/>
              <a:ahLst/>
              <a:cxnLst/>
              <a:rect r="r" b="b" t="t" l="l"/>
              <a:pathLst>
                <a:path h="406400" w="812800">
                  <a:moveTo>
                    <a:pt x="609600" y="0"/>
                  </a:moveTo>
                  <a:lnTo>
                    <a:pt x="0" y="0"/>
                  </a:lnTo>
                  <a:lnTo>
                    <a:pt x="0" y="406400"/>
                  </a:lnTo>
                  <a:lnTo>
                    <a:pt x="609600" y="406400"/>
                  </a:lnTo>
                  <a:lnTo>
                    <a:pt x="812800" y="203200"/>
                  </a:lnTo>
                  <a:lnTo>
                    <a:pt x="609600" y="0"/>
                  </a:lnTo>
                  <a:close/>
                </a:path>
              </a:pathLst>
            </a:custGeom>
            <a:solidFill>
              <a:srgbClr val="FDFEFF">
                <a:alpha val="69804"/>
              </a:srgbClr>
            </a:solidFill>
          </p:spPr>
        </p:sp>
        <p:sp>
          <p:nvSpPr>
            <p:cNvPr name="TextBox 26" id="26"/>
            <p:cNvSpPr txBox="true"/>
            <p:nvPr/>
          </p:nvSpPr>
          <p:spPr>
            <a:xfrm>
              <a:off x="0" y="-57150"/>
              <a:ext cx="698500" cy="463550"/>
            </a:xfrm>
            <a:prstGeom prst="rect">
              <a:avLst/>
            </a:prstGeom>
          </p:spPr>
          <p:txBody>
            <a:bodyPr anchor="ctr" rtlCol="false" tIns="50800" lIns="50800" bIns="50800" rIns="50800"/>
            <a:lstStyle/>
            <a:p>
              <a:pPr algn="ctr">
                <a:lnSpc>
                  <a:spcPts val="2849"/>
                </a:lnSpc>
              </a:pPr>
            </a:p>
          </p:txBody>
        </p:sp>
      </p:grpSp>
      <p:grpSp>
        <p:nvGrpSpPr>
          <p:cNvPr name="Group 27" id="27"/>
          <p:cNvGrpSpPr/>
          <p:nvPr/>
        </p:nvGrpSpPr>
        <p:grpSpPr>
          <a:xfrm rot="0">
            <a:off x="15068386" y="7643775"/>
            <a:ext cx="1762121" cy="1543050"/>
            <a:chOff x="0" y="0"/>
            <a:chExt cx="464098" cy="406400"/>
          </a:xfrm>
        </p:grpSpPr>
        <p:sp>
          <p:nvSpPr>
            <p:cNvPr name="Freeform 28" id="28"/>
            <p:cNvSpPr/>
            <p:nvPr/>
          </p:nvSpPr>
          <p:spPr>
            <a:xfrm>
              <a:off x="0" y="0"/>
              <a:ext cx="464098" cy="406400"/>
            </a:xfrm>
            <a:custGeom>
              <a:avLst/>
              <a:gdLst/>
              <a:ahLst/>
              <a:cxnLst/>
              <a:rect r="r" b="b" t="t" l="l"/>
              <a:pathLst>
                <a:path h="406400" w="464098">
                  <a:moveTo>
                    <a:pt x="0" y="0"/>
                  </a:moveTo>
                  <a:lnTo>
                    <a:pt x="260898" y="0"/>
                  </a:lnTo>
                  <a:lnTo>
                    <a:pt x="464098" y="203200"/>
                  </a:lnTo>
                  <a:lnTo>
                    <a:pt x="260898" y="406400"/>
                  </a:lnTo>
                  <a:lnTo>
                    <a:pt x="0" y="406400"/>
                  </a:lnTo>
                  <a:lnTo>
                    <a:pt x="203200" y="203200"/>
                  </a:lnTo>
                  <a:lnTo>
                    <a:pt x="0" y="0"/>
                  </a:lnTo>
                  <a:close/>
                </a:path>
              </a:pathLst>
            </a:custGeom>
            <a:solidFill>
              <a:srgbClr val="E5B31E">
                <a:alpha val="52941"/>
              </a:srgbClr>
            </a:solidFill>
          </p:spPr>
        </p:sp>
        <p:sp>
          <p:nvSpPr>
            <p:cNvPr name="TextBox 29" id="29"/>
            <p:cNvSpPr txBox="true"/>
            <p:nvPr/>
          </p:nvSpPr>
          <p:spPr>
            <a:xfrm>
              <a:off x="177800" y="-57150"/>
              <a:ext cx="558800" cy="463550"/>
            </a:xfrm>
            <a:prstGeom prst="rect">
              <a:avLst/>
            </a:prstGeom>
          </p:spPr>
          <p:txBody>
            <a:bodyPr anchor="ctr" rtlCol="false" tIns="50800" lIns="50800" bIns="50800" rIns="50800"/>
            <a:lstStyle/>
            <a:p>
              <a:pPr algn="ctr">
                <a:lnSpc>
                  <a:spcPts val="2849"/>
                </a:lnSpc>
              </a:pPr>
            </a:p>
          </p:txBody>
        </p:sp>
      </p:grpSp>
      <p:grpSp>
        <p:nvGrpSpPr>
          <p:cNvPr name="Group 30" id="30"/>
          <p:cNvGrpSpPr/>
          <p:nvPr/>
        </p:nvGrpSpPr>
        <p:grpSpPr>
          <a:xfrm rot="0">
            <a:off x="3751351" y="7643775"/>
            <a:ext cx="8669254" cy="1543050"/>
            <a:chOff x="0" y="0"/>
            <a:chExt cx="2283260" cy="406400"/>
          </a:xfrm>
        </p:grpSpPr>
        <p:sp>
          <p:nvSpPr>
            <p:cNvPr name="Freeform 31" id="31"/>
            <p:cNvSpPr/>
            <p:nvPr/>
          </p:nvSpPr>
          <p:spPr>
            <a:xfrm>
              <a:off x="0" y="0"/>
              <a:ext cx="2283260" cy="406400"/>
            </a:xfrm>
            <a:custGeom>
              <a:avLst/>
              <a:gdLst/>
              <a:ahLst/>
              <a:cxnLst/>
              <a:rect r="r" b="b" t="t" l="l"/>
              <a:pathLst>
                <a:path h="406400" w="2283260">
                  <a:moveTo>
                    <a:pt x="0" y="0"/>
                  </a:moveTo>
                  <a:lnTo>
                    <a:pt x="2283260" y="0"/>
                  </a:lnTo>
                  <a:lnTo>
                    <a:pt x="2283260" y="406400"/>
                  </a:lnTo>
                  <a:lnTo>
                    <a:pt x="0" y="406400"/>
                  </a:lnTo>
                  <a:close/>
                </a:path>
              </a:pathLst>
            </a:custGeom>
            <a:solidFill>
              <a:srgbClr val="FDFEFF">
                <a:alpha val="69804"/>
              </a:srgbClr>
            </a:solidFill>
          </p:spPr>
        </p:sp>
        <p:sp>
          <p:nvSpPr>
            <p:cNvPr name="TextBox 32" id="32"/>
            <p:cNvSpPr txBox="true"/>
            <p:nvPr/>
          </p:nvSpPr>
          <p:spPr>
            <a:xfrm>
              <a:off x="0" y="-57150"/>
              <a:ext cx="812800" cy="869950"/>
            </a:xfrm>
            <a:prstGeom prst="rect">
              <a:avLst/>
            </a:prstGeom>
          </p:spPr>
          <p:txBody>
            <a:bodyPr anchor="ctr" rtlCol="false" tIns="50800" lIns="50800" bIns="50800" rIns="50800"/>
            <a:lstStyle/>
            <a:p>
              <a:pPr algn="ctr">
                <a:lnSpc>
                  <a:spcPts val="2849"/>
                </a:lnSpc>
              </a:pPr>
            </a:p>
          </p:txBody>
        </p:sp>
      </p:grpSp>
      <p:pic>
        <p:nvPicPr>
          <p:cNvPr name="Picture 33" id="33"/>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240174" y="3600450"/>
            <a:ext cx="2053977" cy="1543050"/>
          </a:xfrm>
          <a:prstGeom prst="rect">
            <a:avLst/>
          </a:prstGeom>
        </p:spPr>
      </p:pic>
      <p:pic>
        <p:nvPicPr>
          <p:cNvPr name="Picture 34" id="34"/>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281450" y="5624475"/>
            <a:ext cx="2137727" cy="1543050"/>
          </a:xfrm>
          <a:prstGeom prst="rect">
            <a:avLst/>
          </a:prstGeom>
        </p:spPr>
      </p:pic>
      <p:pic>
        <p:nvPicPr>
          <p:cNvPr name="Picture 35" id="35"/>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487689" y="7643775"/>
            <a:ext cx="1806461" cy="1614525"/>
          </a:xfrm>
          <a:prstGeom prst="rect">
            <a:avLst/>
          </a:prstGeom>
        </p:spPr>
      </p:pic>
      <p:sp>
        <p:nvSpPr>
          <p:cNvPr name="TextBox 36" id="36"/>
          <p:cNvSpPr txBox="true"/>
          <p:nvPr/>
        </p:nvSpPr>
        <p:spPr>
          <a:xfrm rot="0">
            <a:off x="659731" y="428625"/>
            <a:ext cx="9431996" cy="923925"/>
          </a:xfrm>
          <a:prstGeom prst="rect">
            <a:avLst/>
          </a:prstGeom>
        </p:spPr>
        <p:txBody>
          <a:bodyPr anchor="t" rtlCol="false" tIns="0" lIns="0" bIns="0" rIns="0">
            <a:spAutoFit/>
          </a:bodyPr>
          <a:lstStyle/>
          <a:p>
            <a:pPr>
              <a:lnSpc>
                <a:spcPts val="7200"/>
              </a:lnSpc>
            </a:pPr>
            <a:r>
              <a:rPr lang="en-US" sz="6000">
                <a:solidFill>
                  <a:srgbClr val="FDFEFF"/>
                </a:solidFill>
                <a:latin typeface="Aileron Heavy"/>
              </a:rPr>
              <a:t>INTI MASALAH</a:t>
            </a:r>
          </a:p>
        </p:txBody>
      </p:sp>
      <p:sp>
        <p:nvSpPr>
          <p:cNvPr name="TextBox 37" id="37"/>
          <p:cNvSpPr txBox="true"/>
          <p:nvPr/>
        </p:nvSpPr>
        <p:spPr>
          <a:xfrm rot="0">
            <a:off x="4061444" y="3882954"/>
            <a:ext cx="10551860" cy="1044717"/>
          </a:xfrm>
          <a:prstGeom prst="rect">
            <a:avLst/>
          </a:prstGeom>
        </p:spPr>
        <p:txBody>
          <a:bodyPr anchor="t" rtlCol="false" tIns="0" lIns="0" bIns="0" rIns="0">
            <a:spAutoFit/>
          </a:bodyPr>
          <a:lstStyle/>
          <a:p>
            <a:pPr>
              <a:lnSpc>
                <a:spcPts val="4005"/>
              </a:lnSpc>
            </a:pPr>
            <a:r>
              <a:rPr lang="en-US" sz="4005">
                <a:solidFill>
                  <a:srgbClr val="044469"/>
                </a:solidFill>
                <a:latin typeface="Aileron Heavy"/>
              </a:rPr>
              <a:t>Inflasi yang melonjak tinggi di bulan September</a:t>
            </a:r>
          </a:p>
        </p:txBody>
      </p:sp>
      <p:sp>
        <p:nvSpPr>
          <p:cNvPr name="TextBox 38" id="38"/>
          <p:cNvSpPr txBox="true"/>
          <p:nvPr/>
        </p:nvSpPr>
        <p:spPr>
          <a:xfrm rot="0">
            <a:off x="4061444" y="5906979"/>
            <a:ext cx="10551860" cy="1044717"/>
          </a:xfrm>
          <a:prstGeom prst="rect">
            <a:avLst/>
          </a:prstGeom>
        </p:spPr>
        <p:txBody>
          <a:bodyPr anchor="t" rtlCol="false" tIns="0" lIns="0" bIns="0" rIns="0">
            <a:spAutoFit/>
          </a:bodyPr>
          <a:lstStyle/>
          <a:p>
            <a:pPr>
              <a:lnSpc>
                <a:spcPts val="4005"/>
              </a:lnSpc>
            </a:pPr>
            <a:r>
              <a:rPr lang="en-US" sz="4005">
                <a:solidFill>
                  <a:srgbClr val="044469"/>
                </a:solidFill>
                <a:latin typeface="Aileron Heavy"/>
              </a:rPr>
              <a:t>Kelonjakan kenaikan kelompok transportasi</a:t>
            </a:r>
          </a:p>
        </p:txBody>
      </p:sp>
      <p:sp>
        <p:nvSpPr>
          <p:cNvPr name="TextBox 39" id="39"/>
          <p:cNvSpPr txBox="true"/>
          <p:nvPr/>
        </p:nvSpPr>
        <p:spPr>
          <a:xfrm rot="0">
            <a:off x="4061444" y="7926279"/>
            <a:ext cx="10551860" cy="1044717"/>
          </a:xfrm>
          <a:prstGeom prst="rect">
            <a:avLst/>
          </a:prstGeom>
        </p:spPr>
        <p:txBody>
          <a:bodyPr anchor="t" rtlCol="false" tIns="0" lIns="0" bIns="0" rIns="0">
            <a:spAutoFit/>
          </a:bodyPr>
          <a:lstStyle/>
          <a:p>
            <a:pPr>
              <a:lnSpc>
                <a:spcPts val="4005"/>
              </a:lnSpc>
            </a:pPr>
            <a:r>
              <a:rPr lang="en-US" sz="4005">
                <a:solidFill>
                  <a:srgbClr val="044469"/>
                </a:solidFill>
                <a:latin typeface="Aileron Heavy"/>
              </a:rPr>
              <a:t>Mayoritas warga Indonesia menyetujui jika subsidi BBM kurang tepat sasaran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0899" r="0" b="4751"/>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435030" y="-689181"/>
            <a:ext cx="19158060" cy="3169062"/>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7440520" y="3510275"/>
            <a:ext cx="9078996" cy="4885178"/>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true" flipV="false" rot="0">
            <a:off x="13601700" y="580691"/>
            <a:ext cx="7315200" cy="2203704"/>
          </a:xfrm>
          <a:prstGeom prst="rect">
            <a:avLst/>
          </a:prstGeom>
        </p:spPr>
      </p:pic>
      <p:pic>
        <p:nvPicPr>
          <p:cNvPr name="Picture 6" id="6"/>
          <p:cNvPicPr>
            <a:picLocks noChangeAspect="true"/>
          </p:cNvPicPr>
          <p:nvPr/>
        </p:nvPicPr>
        <p:blipFill>
          <a:blip r:embed="rId8"/>
          <a:srcRect l="0" t="0" r="0" b="0"/>
          <a:stretch>
            <a:fillRect/>
          </a:stretch>
        </p:blipFill>
        <p:spPr>
          <a:xfrm flipH="false" flipV="false" rot="0">
            <a:off x="14835362" y="580691"/>
            <a:ext cx="1323634" cy="1330786"/>
          </a:xfrm>
          <a:prstGeom prst="rect">
            <a:avLst/>
          </a:prstGeom>
        </p:spPr>
      </p:pic>
      <p:pic>
        <p:nvPicPr>
          <p:cNvPr name="Picture 7" id="7"/>
          <p:cNvPicPr>
            <a:picLocks noChangeAspect="true"/>
          </p:cNvPicPr>
          <p:nvPr/>
        </p:nvPicPr>
        <p:blipFill>
          <a:blip r:embed="rId9"/>
          <a:srcRect l="0" t="0" r="0" b="0"/>
          <a:stretch>
            <a:fillRect/>
          </a:stretch>
        </p:blipFill>
        <p:spPr>
          <a:xfrm flipH="false" flipV="false" rot="0">
            <a:off x="1028700" y="3330238"/>
            <a:ext cx="6411820" cy="5661430"/>
          </a:xfrm>
          <a:prstGeom prst="rect">
            <a:avLst/>
          </a:prstGeom>
        </p:spPr>
      </p:pic>
      <p:pic>
        <p:nvPicPr>
          <p:cNvPr name="Picture 8" id="8"/>
          <p:cNvPicPr>
            <a:picLocks noChangeAspect="true"/>
          </p:cNvPicPr>
          <p:nvPr/>
        </p:nvPicPr>
        <p:blipFill>
          <a:blip r:embed="rId10"/>
          <a:srcRect l="0" t="0" r="0" b="0"/>
          <a:stretch>
            <a:fillRect/>
          </a:stretch>
        </p:blipFill>
        <p:spPr>
          <a:xfrm flipH="false" flipV="false" rot="0">
            <a:off x="8111727" y="4908167"/>
            <a:ext cx="9874899" cy="2505571"/>
          </a:xfrm>
          <a:prstGeom prst="rect">
            <a:avLst/>
          </a:prstGeom>
        </p:spPr>
      </p:pic>
      <p:pic>
        <p:nvPicPr>
          <p:cNvPr name="Picture 9" id="9"/>
          <p:cNvPicPr>
            <a:picLocks noChangeAspect="true"/>
          </p:cNvPicPr>
          <p:nvPr/>
        </p:nvPicPr>
        <p:blipFill>
          <a:blip r:embed="rId11"/>
          <a:srcRect l="0" t="0" r="0" b="0"/>
          <a:stretch>
            <a:fillRect/>
          </a:stretch>
        </p:blipFill>
        <p:spPr>
          <a:xfrm flipH="false" flipV="false" rot="0">
            <a:off x="882555" y="6272365"/>
            <a:ext cx="10193518" cy="3158270"/>
          </a:xfrm>
          <a:prstGeom prst="rect">
            <a:avLst/>
          </a:prstGeom>
        </p:spPr>
      </p:pic>
      <p:sp>
        <p:nvSpPr>
          <p:cNvPr name="TextBox 10" id="10"/>
          <p:cNvSpPr txBox="true"/>
          <p:nvPr/>
        </p:nvSpPr>
        <p:spPr>
          <a:xfrm rot="0">
            <a:off x="659731" y="428625"/>
            <a:ext cx="9431996" cy="923925"/>
          </a:xfrm>
          <a:prstGeom prst="rect">
            <a:avLst/>
          </a:prstGeom>
        </p:spPr>
        <p:txBody>
          <a:bodyPr anchor="t" rtlCol="false" tIns="0" lIns="0" bIns="0" rIns="0">
            <a:spAutoFit/>
          </a:bodyPr>
          <a:lstStyle/>
          <a:p>
            <a:pPr>
              <a:lnSpc>
                <a:spcPts val="7200"/>
              </a:lnSpc>
            </a:pPr>
            <a:r>
              <a:rPr lang="en-US" sz="6000">
                <a:solidFill>
                  <a:srgbClr val="FDFEFF"/>
                </a:solidFill>
                <a:latin typeface="Aileron Heavy"/>
              </a:rPr>
              <a:t>INTI MASALAH</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6220" t="0" r="194" b="21037"/>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1909" r="0" b="1909"/>
          <a:stretch>
            <a:fillRect/>
          </a:stretch>
        </p:blipFill>
        <p:spPr>
          <a:xfrm flipH="false" flipV="false" rot="0">
            <a:off x="12677463" y="4082011"/>
            <a:ext cx="5648637" cy="6262139"/>
          </a:xfrm>
          <a:prstGeom prst="rect">
            <a:avLst/>
          </a:prstGeom>
        </p:spPr>
      </p:pic>
      <p:pic>
        <p:nvPicPr>
          <p:cNvPr name="Picture 4" id="4"/>
          <p:cNvPicPr>
            <a:picLocks noChangeAspect="true"/>
          </p:cNvPicPr>
          <p:nvPr/>
        </p:nvPicPr>
        <p:blipFill>
          <a:blip r:embed="rId4"/>
          <a:srcRect l="719" t="0" r="0" b="0"/>
          <a:stretch>
            <a:fillRect/>
          </a:stretch>
        </p:blipFill>
        <p:spPr>
          <a:xfrm flipH="false" flipV="false" rot="0">
            <a:off x="6111491" y="4152824"/>
            <a:ext cx="6575497" cy="6219901"/>
          </a:xfrm>
          <a:prstGeom prst="rect">
            <a:avLst/>
          </a:prstGeom>
        </p:spPr>
      </p:pic>
      <p:pic>
        <p:nvPicPr>
          <p:cNvPr name="Picture 5" id="5"/>
          <p:cNvPicPr>
            <a:picLocks noChangeAspect="true"/>
          </p:cNvPicPr>
          <p:nvPr/>
        </p:nvPicPr>
        <p:blipFill>
          <a:blip r:embed="rId5"/>
          <a:srcRect l="0" t="5639" r="0" b="5639"/>
          <a:stretch>
            <a:fillRect/>
          </a:stretch>
        </p:blipFill>
        <p:spPr>
          <a:xfrm flipH="false" flipV="false" rot="0">
            <a:off x="-171450" y="3675974"/>
            <a:ext cx="6292466" cy="6591976"/>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5400000">
            <a:off x="781047" y="-2676803"/>
            <a:ext cx="4368422" cy="6915707"/>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true" rot="5400000">
            <a:off x="13317571" y="-2676803"/>
            <a:ext cx="4368422" cy="6915707"/>
          </a:xfrm>
          <a:prstGeom prst="rect">
            <a:avLst/>
          </a:prstGeom>
        </p:spPr>
      </p:pic>
      <p:grpSp>
        <p:nvGrpSpPr>
          <p:cNvPr name="Group 8" id="8"/>
          <p:cNvGrpSpPr/>
          <p:nvPr/>
        </p:nvGrpSpPr>
        <p:grpSpPr>
          <a:xfrm rot="0">
            <a:off x="6230502" y="990600"/>
            <a:ext cx="5826995" cy="1691626"/>
            <a:chOff x="0" y="0"/>
            <a:chExt cx="7769327" cy="2255501"/>
          </a:xfrm>
        </p:grpSpPr>
        <p:pic>
          <p:nvPicPr>
            <p:cNvPr name="Picture 9" id="9"/>
            <p:cNvPicPr>
              <a:picLocks noChangeAspect="true"/>
            </p:cNvPicPr>
            <p:nvPr/>
          </p:nvPicPr>
          <p:blipFill>
            <a:blip r:embed="rId8"/>
            <a:srcRect l="0" t="0" r="0" b="0"/>
            <a:stretch>
              <a:fillRect/>
            </a:stretch>
          </p:blipFill>
          <p:spPr>
            <a:xfrm flipH="false" flipV="false" rot="0">
              <a:off x="2771755" y="0"/>
              <a:ext cx="2151372" cy="2162995"/>
            </a:xfrm>
            <a:prstGeom prst="rect">
              <a:avLst/>
            </a:prstGeom>
          </p:spPr>
        </p:pic>
        <p:pic>
          <p:nvPicPr>
            <p:cNvPr name="Picture 10" id="10"/>
            <p:cNvPicPr>
              <a:picLocks noChangeAspect="true"/>
            </p:cNvPicPr>
            <p:nvPr/>
          </p:nvPicPr>
          <p:blipFill>
            <a:blip r:embed="rId9"/>
            <a:srcRect l="0" t="0" r="0" b="0"/>
            <a:stretch>
              <a:fillRect/>
            </a:stretch>
          </p:blipFill>
          <p:spPr>
            <a:xfrm flipH="false" flipV="false" rot="0">
              <a:off x="5436050" y="0"/>
              <a:ext cx="2333277" cy="2255501"/>
            </a:xfrm>
            <a:prstGeom prst="rect">
              <a:avLst/>
            </a:prstGeom>
          </p:spPr>
        </p:pic>
        <p:pic>
          <p:nvPicPr>
            <p:cNvPr name="Picture 11" id="11"/>
            <p:cNvPicPr>
              <a:picLocks noChangeAspect="true"/>
            </p:cNvPicPr>
            <p:nvPr/>
          </p:nvPicPr>
          <p:blipFill>
            <a:blip r:embed="rId10"/>
            <a:srcRect l="0" t="0" r="0" b="0"/>
            <a:stretch>
              <a:fillRect/>
            </a:stretch>
          </p:blipFill>
          <p:spPr>
            <a:xfrm flipH="false" flipV="false" rot="0">
              <a:off x="0" y="0"/>
              <a:ext cx="2255501" cy="2255501"/>
            </a:xfrm>
            <a:prstGeom prst="rect">
              <a:avLst/>
            </a:prstGeom>
          </p:spPr>
        </p:pic>
      </p:grpSp>
      <p:grpSp>
        <p:nvGrpSpPr>
          <p:cNvPr name="Group 12" id="12"/>
          <p:cNvGrpSpPr/>
          <p:nvPr/>
        </p:nvGrpSpPr>
        <p:grpSpPr>
          <a:xfrm rot="0">
            <a:off x="0" y="9644812"/>
            <a:ext cx="18326100" cy="1780599"/>
            <a:chOff x="0" y="0"/>
            <a:chExt cx="4826627" cy="468964"/>
          </a:xfrm>
        </p:grpSpPr>
        <p:sp>
          <p:nvSpPr>
            <p:cNvPr name="Freeform 13" id="13"/>
            <p:cNvSpPr/>
            <p:nvPr/>
          </p:nvSpPr>
          <p:spPr>
            <a:xfrm>
              <a:off x="0" y="0"/>
              <a:ext cx="4826627" cy="468964"/>
            </a:xfrm>
            <a:custGeom>
              <a:avLst/>
              <a:gdLst/>
              <a:ahLst/>
              <a:cxnLst/>
              <a:rect r="r" b="b" t="t" l="l"/>
              <a:pathLst>
                <a:path h="468964" w="4826627">
                  <a:moveTo>
                    <a:pt x="0" y="0"/>
                  </a:moveTo>
                  <a:lnTo>
                    <a:pt x="4826627" y="0"/>
                  </a:lnTo>
                  <a:lnTo>
                    <a:pt x="4826627" y="468964"/>
                  </a:lnTo>
                  <a:lnTo>
                    <a:pt x="0" y="468964"/>
                  </a:lnTo>
                  <a:close/>
                </a:path>
              </a:pathLst>
            </a:custGeom>
            <a:solidFill>
              <a:srgbClr val="005179">
                <a:alpha val="62745"/>
              </a:srgbClr>
            </a:solidFill>
          </p:spPr>
        </p:sp>
        <p:sp>
          <p:nvSpPr>
            <p:cNvPr name="TextBox 14" id="14"/>
            <p:cNvSpPr txBox="true"/>
            <p:nvPr/>
          </p:nvSpPr>
          <p:spPr>
            <a:xfrm>
              <a:off x="0" y="-57150"/>
              <a:ext cx="812800" cy="869950"/>
            </a:xfrm>
            <a:prstGeom prst="rect">
              <a:avLst/>
            </a:prstGeom>
          </p:spPr>
          <p:txBody>
            <a:bodyPr anchor="ctr" rtlCol="false" tIns="50800" lIns="50800" bIns="50800" rIns="50800"/>
            <a:lstStyle/>
            <a:p>
              <a:pPr algn="ctr">
                <a:lnSpc>
                  <a:spcPts val="2849"/>
                </a:lnSpc>
              </a:pPr>
            </a:p>
          </p:txBody>
        </p:sp>
      </p:grpSp>
      <p:sp>
        <p:nvSpPr>
          <p:cNvPr name="TextBox 15" id="15"/>
          <p:cNvSpPr txBox="true"/>
          <p:nvPr/>
        </p:nvSpPr>
        <p:spPr>
          <a:xfrm rot="0">
            <a:off x="3867315" y="9835312"/>
            <a:ext cx="10553371" cy="291608"/>
          </a:xfrm>
          <a:prstGeom prst="rect">
            <a:avLst/>
          </a:prstGeom>
        </p:spPr>
        <p:txBody>
          <a:bodyPr anchor="t" rtlCol="false" tIns="0" lIns="0" bIns="0" rIns="0">
            <a:spAutoFit/>
          </a:bodyPr>
          <a:lstStyle/>
          <a:p>
            <a:pPr algn="ctr">
              <a:lnSpc>
                <a:spcPts val="2105"/>
              </a:lnSpc>
            </a:pPr>
            <a:r>
              <a:rPr lang="en-US" sz="2105">
                <a:solidFill>
                  <a:srgbClr val="FDFEFF"/>
                </a:solidFill>
                <a:latin typeface="Aileron Heavy"/>
              </a:rPr>
              <a:t>Fakultas Matematika dan Ilmu Pengetahuan Alam Universitas Brawijaya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6220" t="0" r="194" b="21037"/>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1909" r="0" b="1909"/>
          <a:stretch>
            <a:fillRect/>
          </a:stretch>
        </p:blipFill>
        <p:spPr>
          <a:xfrm flipH="false" flipV="false" rot="0">
            <a:off x="12677463" y="4082011"/>
            <a:ext cx="5648637" cy="6262139"/>
          </a:xfrm>
          <a:prstGeom prst="rect">
            <a:avLst/>
          </a:prstGeom>
        </p:spPr>
      </p:pic>
      <p:pic>
        <p:nvPicPr>
          <p:cNvPr name="Picture 4" id="4"/>
          <p:cNvPicPr>
            <a:picLocks noChangeAspect="true"/>
          </p:cNvPicPr>
          <p:nvPr/>
        </p:nvPicPr>
        <p:blipFill>
          <a:blip r:embed="rId4"/>
          <a:srcRect l="719" t="0" r="0" b="0"/>
          <a:stretch>
            <a:fillRect/>
          </a:stretch>
        </p:blipFill>
        <p:spPr>
          <a:xfrm flipH="false" flipV="false" rot="0">
            <a:off x="6111491" y="4152824"/>
            <a:ext cx="6575497" cy="6219901"/>
          </a:xfrm>
          <a:prstGeom prst="rect">
            <a:avLst/>
          </a:prstGeom>
        </p:spPr>
      </p:pic>
      <p:pic>
        <p:nvPicPr>
          <p:cNvPr name="Picture 5" id="5"/>
          <p:cNvPicPr>
            <a:picLocks noChangeAspect="true"/>
          </p:cNvPicPr>
          <p:nvPr/>
        </p:nvPicPr>
        <p:blipFill>
          <a:blip r:embed="rId5"/>
          <a:srcRect l="0" t="5639" r="0" b="5639"/>
          <a:stretch>
            <a:fillRect/>
          </a:stretch>
        </p:blipFill>
        <p:spPr>
          <a:xfrm flipH="false" flipV="false" rot="0">
            <a:off x="-171450" y="3675974"/>
            <a:ext cx="6292466" cy="6591976"/>
          </a:xfrm>
          <a:prstGeom prst="rect">
            <a:avLst/>
          </a:prstGeom>
        </p:spPr>
      </p:pic>
      <p:grpSp>
        <p:nvGrpSpPr>
          <p:cNvPr name="Group 6" id="6"/>
          <p:cNvGrpSpPr/>
          <p:nvPr/>
        </p:nvGrpSpPr>
        <p:grpSpPr>
          <a:xfrm rot="0">
            <a:off x="-74709" y="0"/>
            <a:ext cx="18400809" cy="10629833"/>
            <a:chOff x="0" y="0"/>
            <a:chExt cx="4846303" cy="2799627"/>
          </a:xfrm>
        </p:grpSpPr>
        <p:sp>
          <p:nvSpPr>
            <p:cNvPr name="Freeform 7" id="7"/>
            <p:cNvSpPr/>
            <p:nvPr/>
          </p:nvSpPr>
          <p:spPr>
            <a:xfrm>
              <a:off x="0" y="0"/>
              <a:ext cx="4846303" cy="2799627"/>
            </a:xfrm>
            <a:custGeom>
              <a:avLst/>
              <a:gdLst/>
              <a:ahLst/>
              <a:cxnLst/>
              <a:rect r="r" b="b" t="t" l="l"/>
              <a:pathLst>
                <a:path h="2799627" w="4846303">
                  <a:moveTo>
                    <a:pt x="0" y="0"/>
                  </a:moveTo>
                  <a:lnTo>
                    <a:pt x="4846303" y="0"/>
                  </a:lnTo>
                  <a:lnTo>
                    <a:pt x="4846303" y="2799627"/>
                  </a:lnTo>
                  <a:lnTo>
                    <a:pt x="0" y="2799627"/>
                  </a:lnTo>
                  <a:close/>
                </a:path>
              </a:pathLst>
            </a:custGeom>
            <a:solidFill>
              <a:srgbClr val="005179">
                <a:alpha val="48627"/>
              </a:srgbClr>
            </a:solidFill>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a:lnSpc>
                  <a:spcPts val="2849"/>
                </a:lnSpc>
              </a:pPr>
            </a:p>
          </p:txBody>
        </p:sp>
      </p:grpSp>
      <p:pic>
        <p:nvPicPr>
          <p:cNvPr name="Picture 9" id="9"/>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5400000">
            <a:off x="781047" y="-2676803"/>
            <a:ext cx="4368422" cy="6915707"/>
          </a:xfrm>
          <a:prstGeom prst="rect">
            <a:avLst/>
          </a:prstGeom>
        </p:spPr>
      </p:pic>
      <p:pic>
        <p:nvPicPr>
          <p:cNvPr name="Picture 10" id="10"/>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true" rot="5400000">
            <a:off x="13317571" y="-2676803"/>
            <a:ext cx="4368422" cy="6915707"/>
          </a:xfrm>
          <a:prstGeom prst="rect">
            <a:avLst/>
          </a:prstGeom>
        </p:spPr>
      </p:pic>
      <p:grpSp>
        <p:nvGrpSpPr>
          <p:cNvPr name="Group 11" id="11"/>
          <p:cNvGrpSpPr/>
          <p:nvPr/>
        </p:nvGrpSpPr>
        <p:grpSpPr>
          <a:xfrm rot="0">
            <a:off x="6722356" y="546486"/>
            <a:ext cx="4843289" cy="1406047"/>
            <a:chOff x="0" y="0"/>
            <a:chExt cx="6457719" cy="1874730"/>
          </a:xfrm>
        </p:grpSpPr>
        <p:pic>
          <p:nvPicPr>
            <p:cNvPr name="Picture 12" id="12"/>
            <p:cNvPicPr>
              <a:picLocks noChangeAspect="true"/>
            </p:cNvPicPr>
            <p:nvPr/>
          </p:nvPicPr>
          <p:blipFill>
            <a:blip r:embed="rId8"/>
            <a:srcRect l="0" t="0" r="0" b="0"/>
            <a:stretch>
              <a:fillRect/>
            </a:stretch>
          </p:blipFill>
          <p:spPr>
            <a:xfrm flipH="false" flipV="false" rot="0">
              <a:off x="2303831" y="0"/>
              <a:ext cx="1788180" cy="1797841"/>
            </a:xfrm>
            <a:prstGeom prst="rect">
              <a:avLst/>
            </a:prstGeom>
          </p:spPr>
        </p:pic>
        <p:pic>
          <p:nvPicPr>
            <p:cNvPr name="Picture 13" id="13"/>
            <p:cNvPicPr>
              <a:picLocks noChangeAspect="true"/>
            </p:cNvPicPr>
            <p:nvPr/>
          </p:nvPicPr>
          <p:blipFill>
            <a:blip r:embed="rId9"/>
            <a:srcRect l="0" t="0" r="0" b="0"/>
            <a:stretch>
              <a:fillRect/>
            </a:stretch>
          </p:blipFill>
          <p:spPr>
            <a:xfrm flipH="false" flipV="false" rot="0">
              <a:off x="4518343" y="0"/>
              <a:ext cx="1939376" cy="1874730"/>
            </a:xfrm>
            <a:prstGeom prst="rect">
              <a:avLst/>
            </a:prstGeom>
          </p:spPr>
        </p:pic>
        <p:pic>
          <p:nvPicPr>
            <p:cNvPr name="Picture 14" id="14"/>
            <p:cNvPicPr>
              <a:picLocks noChangeAspect="true"/>
            </p:cNvPicPr>
            <p:nvPr/>
          </p:nvPicPr>
          <p:blipFill>
            <a:blip r:embed="rId10"/>
            <a:srcRect l="0" t="0" r="0" b="0"/>
            <a:stretch>
              <a:fillRect/>
            </a:stretch>
          </p:blipFill>
          <p:spPr>
            <a:xfrm flipH="false" flipV="false" rot="0">
              <a:off x="0" y="0"/>
              <a:ext cx="1874730" cy="1874730"/>
            </a:xfrm>
            <a:prstGeom prst="rect">
              <a:avLst/>
            </a:prstGeom>
          </p:spPr>
        </p:pic>
      </p:grpSp>
      <p:pic>
        <p:nvPicPr>
          <p:cNvPr name="Picture 15" id="15"/>
          <p:cNvPicPr>
            <a:picLocks noChangeAspect="true"/>
          </p:cNvPicPr>
          <p:nvPr/>
        </p:nvPicPr>
        <p:blipFill>
          <a:blip r:embed="rId11"/>
          <a:srcRect l="0" t="0" r="0" b="0"/>
          <a:stretch>
            <a:fillRect/>
          </a:stretch>
        </p:blipFill>
        <p:spPr>
          <a:xfrm flipH="false" flipV="false" rot="0">
            <a:off x="7115326" y="3675974"/>
            <a:ext cx="3896192" cy="5172658"/>
          </a:xfrm>
          <a:prstGeom prst="rect">
            <a:avLst/>
          </a:prstGeom>
        </p:spPr>
      </p:pic>
      <p:pic>
        <p:nvPicPr>
          <p:cNvPr name="Picture 16" id="16"/>
          <p:cNvPicPr>
            <a:picLocks noChangeAspect="true"/>
          </p:cNvPicPr>
          <p:nvPr/>
        </p:nvPicPr>
        <p:blipFill>
          <a:blip r:embed="rId12"/>
          <a:srcRect l="0" t="0" r="0" b="0"/>
          <a:stretch>
            <a:fillRect/>
          </a:stretch>
        </p:blipFill>
        <p:spPr>
          <a:xfrm flipH="false" flipV="false" rot="0">
            <a:off x="12934638" y="3675974"/>
            <a:ext cx="3448439" cy="5172658"/>
          </a:xfrm>
          <a:prstGeom prst="rect">
            <a:avLst/>
          </a:prstGeom>
        </p:spPr>
      </p:pic>
      <p:pic>
        <p:nvPicPr>
          <p:cNvPr name="Picture 17" id="17"/>
          <p:cNvPicPr>
            <a:picLocks noChangeAspect="true"/>
          </p:cNvPicPr>
          <p:nvPr/>
        </p:nvPicPr>
        <p:blipFill>
          <a:blip r:embed="rId13"/>
          <a:srcRect l="0" t="0" r="0" b="0"/>
          <a:stretch>
            <a:fillRect/>
          </a:stretch>
        </p:blipFill>
        <p:spPr>
          <a:xfrm flipH="false" flipV="false" rot="0">
            <a:off x="1190625" y="3483291"/>
            <a:ext cx="4277637" cy="5779503"/>
          </a:xfrm>
          <a:prstGeom prst="rect">
            <a:avLst/>
          </a:prstGeom>
        </p:spPr>
      </p:pic>
      <p:grpSp>
        <p:nvGrpSpPr>
          <p:cNvPr name="Group 18" id="18"/>
          <p:cNvGrpSpPr/>
          <p:nvPr/>
        </p:nvGrpSpPr>
        <p:grpSpPr>
          <a:xfrm rot="0">
            <a:off x="552959" y="8370789"/>
            <a:ext cx="5368032" cy="887511"/>
            <a:chOff x="0" y="0"/>
            <a:chExt cx="1413803" cy="233748"/>
          </a:xfrm>
        </p:grpSpPr>
        <p:sp>
          <p:nvSpPr>
            <p:cNvPr name="Freeform 19" id="19"/>
            <p:cNvSpPr/>
            <p:nvPr/>
          </p:nvSpPr>
          <p:spPr>
            <a:xfrm>
              <a:off x="0" y="0"/>
              <a:ext cx="1413803" cy="233748"/>
            </a:xfrm>
            <a:custGeom>
              <a:avLst/>
              <a:gdLst/>
              <a:ahLst/>
              <a:cxnLst/>
              <a:rect r="r" b="b" t="t" l="l"/>
              <a:pathLst>
                <a:path h="233748" w="1413803">
                  <a:moveTo>
                    <a:pt x="73554" y="0"/>
                  </a:moveTo>
                  <a:lnTo>
                    <a:pt x="1340249" y="0"/>
                  </a:lnTo>
                  <a:cubicBezTo>
                    <a:pt x="1380872" y="0"/>
                    <a:pt x="1413803" y="32931"/>
                    <a:pt x="1413803" y="73554"/>
                  </a:cubicBezTo>
                  <a:lnTo>
                    <a:pt x="1413803" y="160194"/>
                  </a:lnTo>
                  <a:cubicBezTo>
                    <a:pt x="1413803" y="179702"/>
                    <a:pt x="1406053" y="198410"/>
                    <a:pt x="1392259" y="212204"/>
                  </a:cubicBezTo>
                  <a:cubicBezTo>
                    <a:pt x="1378465" y="225998"/>
                    <a:pt x="1359757" y="233748"/>
                    <a:pt x="1340249" y="233748"/>
                  </a:cubicBezTo>
                  <a:lnTo>
                    <a:pt x="73554" y="233748"/>
                  </a:lnTo>
                  <a:cubicBezTo>
                    <a:pt x="32931" y="233748"/>
                    <a:pt x="0" y="200817"/>
                    <a:pt x="0" y="160194"/>
                  </a:cubicBezTo>
                  <a:lnTo>
                    <a:pt x="0" y="73554"/>
                  </a:lnTo>
                  <a:cubicBezTo>
                    <a:pt x="0" y="32931"/>
                    <a:pt x="32931" y="0"/>
                    <a:pt x="73554" y="0"/>
                  </a:cubicBezTo>
                  <a:close/>
                </a:path>
              </a:pathLst>
            </a:custGeom>
            <a:solidFill>
              <a:srgbClr val="E5B31E"/>
            </a:solidFill>
          </p:spPr>
        </p:sp>
        <p:sp>
          <p:nvSpPr>
            <p:cNvPr name="TextBox 20" id="20"/>
            <p:cNvSpPr txBox="true"/>
            <p:nvPr/>
          </p:nvSpPr>
          <p:spPr>
            <a:xfrm>
              <a:off x="0" y="-57150"/>
              <a:ext cx="812800" cy="869950"/>
            </a:xfrm>
            <a:prstGeom prst="rect">
              <a:avLst/>
            </a:prstGeom>
          </p:spPr>
          <p:txBody>
            <a:bodyPr anchor="ctr" rtlCol="false" tIns="50800" lIns="50800" bIns="50800" rIns="50800"/>
            <a:lstStyle/>
            <a:p>
              <a:pPr algn="ctr">
                <a:lnSpc>
                  <a:spcPts val="2849"/>
                </a:lnSpc>
              </a:pPr>
            </a:p>
          </p:txBody>
        </p:sp>
      </p:grpSp>
      <p:grpSp>
        <p:nvGrpSpPr>
          <p:cNvPr name="Group 21" id="21"/>
          <p:cNvGrpSpPr/>
          <p:nvPr/>
        </p:nvGrpSpPr>
        <p:grpSpPr>
          <a:xfrm rot="0">
            <a:off x="638684" y="8263140"/>
            <a:ext cx="5368032" cy="887511"/>
            <a:chOff x="0" y="0"/>
            <a:chExt cx="1413803" cy="233748"/>
          </a:xfrm>
        </p:grpSpPr>
        <p:sp>
          <p:nvSpPr>
            <p:cNvPr name="Freeform 22" id="22"/>
            <p:cNvSpPr/>
            <p:nvPr/>
          </p:nvSpPr>
          <p:spPr>
            <a:xfrm>
              <a:off x="0" y="0"/>
              <a:ext cx="1413803" cy="233748"/>
            </a:xfrm>
            <a:custGeom>
              <a:avLst/>
              <a:gdLst/>
              <a:ahLst/>
              <a:cxnLst/>
              <a:rect r="r" b="b" t="t" l="l"/>
              <a:pathLst>
                <a:path h="233748" w="1413803">
                  <a:moveTo>
                    <a:pt x="73554" y="0"/>
                  </a:moveTo>
                  <a:lnTo>
                    <a:pt x="1340249" y="0"/>
                  </a:lnTo>
                  <a:cubicBezTo>
                    <a:pt x="1380872" y="0"/>
                    <a:pt x="1413803" y="32931"/>
                    <a:pt x="1413803" y="73554"/>
                  </a:cubicBezTo>
                  <a:lnTo>
                    <a:pt x="1413803" y="160194"/>
                  </a:lnTo>
                  <a:cubicBezTo>
                    <a:pt x="1413803" y="179702"/>
                    <a:pt x="1406053" y="198410"/>
                    <a:pt x="1392259" y="212204"/>
                  </a:cubicBezTo>
                  <a:cubicBezTo>
                    <a:pt x="1378465" y="225998"/>
                    <a:pt x="1359757" y="233748"/>
                    <a:pt x="1340249" y="233748"/>
                  </a:cubicBezTo>
                  <a:lnTo>
                    <a:pt x="73554" y="233748"/>
                  </a:lnTo>
                  <a:cubicBezTo>
                    <a:pt x="32931" y="233748"/>
                    <a:pt x="0" y="200817"/>
                    <a:pt x="0" y="160194"/>
                  </a:cubicBezTo>
                  <a:lnTo>
                    <a:pt x="0" y="73554"/>
                  </a:lnTo>
                  <a:cubicBezTo>
                    <a:pt x="0" y="32931"/>
                    <a:pt x="32931" y="0"/>
                    <a:pt x="73554" y="0"/>
                  </a:cubicBezTo>
                  <a:close/>
                </a:path>
              </a:pathLst>
            </a:custGeom>
            <a:solidFill>
              <a:srgbClr val="0A588E"/>
            </a:solidFill>
          </p:spPr>
        </p:sp>
        <p:sp>
          <p:nvSpPr>
            <p:cNvPr name="TextBox 23" id="23"/>
            <p:cNvSpPr txBox="true"/>
            <p:nvPr/>
          </p:nvSpPr>
          <p:spPr>
            <a:xfrm>
              <a:off x="0" y="-57150"/>
              <a:ext cx="812800" cy="869950"/>
            </a:xfrm>
            <a:prstGeom prst="rect">
              <a:avLst/>
            </a:prstGeom>
          </p:spPr>
          <p:txBody>
            <a:bodyPr anchor="ctr" rtlCol="false" tIns="50800" lIns="50800" bIns="50800" rIns="50800"/>
            <a:lstStyle/>
            <a:p>
              <a:pPr algn="ctr">
                <a:lnSpc>
                  <a:spcPts val="2849"/>
                </a:lnSpc>
              </a:pPr>
            </a:p>
          </p:txBody>
        </p:sp>
      </p:grpSp>
      <p:grpSp>
        <p:nvGrpSpPr>
          <p:cNvPr name="Group 24" id="24"/>
          <p:cNvGrpSpPr/>
          <p:nvPr/>
        </p:nvGrpSpPr>
        <p:grpSpPr>
          <a:xfrm rot="0">
            <a:off x="6312731" y="8370789"/>
            <a:ext cx="5368032" cy="887511"/>
            <a:chOff x="0" y="0"/>
            <a:chExt cx="1413803" cy="233748"/>
          </a:xfrm>
        </p:grpSpPr>
        <p:sp>
          <p:nvSpPr>
            <p:cNvPr name="Freeform 25" id="25"/>
            <p:cNvSpPr/>
            <p:nvPr/>
          </p:nvSpPr>
          <p:spPr>
            <a:xfrm>
              <a:off x="0" y="0"/>
              <a:ext cx="1413803" cy="233748"/>
            </a:xfrm>
            <a:custGeom>
              <a:avLst/>
              <a:gdLst/>
              <a:ahLst/>
              <a:cxnLst/>
              <a:rect r="r" b="b" t="t" l="l"/>
              <a:pathLst>
                <a:path h="233748" w="1413803">
                  <a:moveTo>
                    <a:pt x="73554" y="0"/>
                  </a:moveTo>
                  <a:lnTo>
                    <a:pt x="1340249" y="0"/>
                  </a:lnTo>
                  <a:cubicBezTo>
                    <a:pt x="1380872" y="0"/>
                    <a:pt x="1413803" y="32931"/>
                    <a:pt x="1413803" y="73554"/>
                  </a:cubicBezTo>
                  <a:lnTo>
                    <a:pt x="1413803" y="160194"/>
                  </a:lnTo>
                  <a:cubicBezTo>
                    <a:pt x="1413803" y="179702"/>
                    <a:pt x="1406053" y="198410"/>
                    <a:pt x="1392259" y="212204"/>
                  </a:cubicBezTo>
                  <a:cubicBezTo>
                    <a:pt x="1378465" y="225998"/>
                    <a:pt x="1359757" y="233748"/>
                    <a:pt x="1340249" y="233748"/>
                  </a:cubicBezTo>
                  <a:lnTo>
                    <a:pt x="73554" y="233748"/>
                  </a:lnTo>
                  <a:cubicBezTo>
                    <a:pt x="32931" y="233748"/>
                    <a:pt x="0" y="200817"/>
                    <a:pt x="0" y="160194"/>
                  </a:cubicBezTo>
                  <a:lnTo>
                    <a:pt x="0" y="73554"/>
                  </a:lnTo>
                  <a:cubicBezTo>
                    <a:pt x="0" y="32931"/>
                    <a:pt x="32931" y="0"/>
                    <a:pt x="73554" y="0"/>
                  </a:cubicBezTo>
                  <a:close/>
                </a:path>
              </a:pathLst>
            </a:custGeom>
            <a:solidFill>
              <a:srgbClr val="E5B31E"/>
            </a:solidFill>
          </p:spPr>
        </p:sp>
        <p:sp>
          <p:nvSpPr>
            <p:cNvPr name="TextBox 26" id="26"/>
            <p:cNvSpPr txBox="true"/>
            <p:nvPr/>
          </p:nvSpPr>
          <p:spPr>
            <a:xfrm>
              <a:off x="0" y="-57150"/>
              <a:ext cx="812800" cy="869950"/>
            </a:xfrm>
            <a:prstGeom prst="rect">
              <a:avLst/>
            </a:prstGeom>
          </p:spPr>
          <p:txBody>
            <a:bodyPr anchor="ctr" rtlCol="false" tIns="50800" lIns="50800" bIns="50800" rIns="50800"/>
            <a:lstStyle/>
            <a:p>
              <a:pPr algn="ctr">
                <a:lnSpc>
                  <a:spcPts val="2849"/>
                </a:lnSpc>
              </a:pPr>
            </a:p>
          </p:txBody>
        </p:sp>
      </p:grpSp>
      <p:grpSp>
        <p:nvGrpSpPr>
          <p:cNvPr name="Group 27" id="27"/>
          <p:cNvGrpSpPr/>
          <p:nvPr/>
        </p:nvGrpSpPr>
        <p:grpSpPr>
          <a:xfrm rot="0">
            <a:off x="12043928" y="8404876"/>
            <a:ext cx="5368032" cy="887511"/>
            <a:chOff x="0" y="0"/>
            <a:chExt cx="1413803" cy="233748"/>
          </a:xfrm>
        </p:grpSpPr>
        <p:sp>
          <p:nvSpPr>
            <p:cNvPr name="Freeform 28" id="28"/>
            <p:cNvSpPr/>
            <p:nvPr/>
          </p:nvSpPr>
          <p:spPr>
            <a:xfrm>
              <a:off x="0" y="0"/>
              <a:ext cx="1413803" cy="233748"/>
            </a:xfrm>
            <a:custGeom>
              <a:avLst/>
              <a:gdLst/>
              <a:ahLst/>
              <a:cxnLst/>
              <a:rect r="r" b="b" t="t" l="l"/>
              <a:pathLst>
                <a:path h="233748" w="1413803">
                  <a:moveTo>
                    <a:pt x="73554" y="0"/>
                  </a:moveTo>
                  <a:lnTo>
                    <a:pt x="1340249" y="0"/>
                  </a:lnTo>
                  <a:cubicBezTo>
                    <a:pt x="1380872" y="0"/>
                    <a:pt x="1413803" y="32931"/>
                    <a:pt x="1413803" y="73554"/>
                  </a:cubicBezTo>
                  <a:lnTo>
                    <a:pt x="1413803" y="160194"/>
                  </a:lnTo>
                  <a:cubicBezTo>
                    <a:pt x="1413803" y="179702"/>
                    <a:pt x="1406053" y="198410"/>
                    <a:pt x="1392259" y="212204"/>
                  </a:cubicBezTo>
                  <a:cubicBezTo>
                    <a:pt x="1378465" y="225998"/>
                    <a:pt x="1359757" y="233748"/>
                    <a:pt x="1340249" y="233748"/>
                  </a:cubicBezTo>
                  <a:lnTo>
                    <a:pt x="73554" y="233748"/>
                  </a:lnTo>
                  <a:cubicBezTo>
                    <a:pt x="32931" y="233748"/>
                    <a:pt x="0" y="200817"/>
                    <a:pt x="0" y="160194"/>
                  </a:cubicBezTo>
                  <a:lnTo>
                    <a:pt x="0" y="73554"/>
                  </a:lnTo>
                  <a:cubicBezTo>
                    <a:pt x="0" y="32931"/>
                    <a:pt x="32931" y="0"/>
                    <a:pt x="73554" y="0"/>
                  </a:cubicBezTo>
                  <a:close/>
                </a:path>
              </a:pathLst>
            </a:custGeom>
            <a:solidFill>
              <a:srgbClr val="E5B31E"/>
            </a:solidFill>
          </p:spPr>
        </p:sp>
        <p:sp>
          <p:nvSpPr>
            <p:cNvPr name="TextBox 29" id="29"/>
            <p:cNvSpPr txBox="true"/>
            <p:nvPr/>
          </p:nvSpPr>
          <p:spPr>
            <a:xfrm>
              <a:off x="0" y="-57150"/>
              <a:ext cx="812800" cy="869950"/>
            </a:xfrm>
            <a:prstGeom prst="rect">
              <a:avLst/>
            </a:prstGeom>
          </p:spPr>
          <p:txBody>
            <a:bodyPr anchor="ctr" rtlCol="false" tIns="50800" lIns="50800" bIns="50800" rIns="50800"/>
            <a:lstStyle/>
            <a:p>
              <a:pPr algn="ctr">
                <a:lnSpc>
                  <a:spcPts val="2849"/>
                </a:lnSpc>
              </a:pPr>
            </a:p>
          </p:txBody>
        </p:sp>
      </p:grpSp>
      <p:grpSp>
        <p:nvGrpSpPr>
          <p:cNvPr name="Group 30" id="30"/>
          <p:cNvGrpSpPr/>
          <p:nvPr/>
        </p:nvGrpSpPr>
        <p:grpSpPr>
          <a:xfrm rot="0">
            <a:off x="6379406" y="8270508"/>
            <a:ext cx="5368032" cy="887511"/>
            <a:chOff x="0" y="0"/>
            <a:chExt cx="1413803" cy="233748"/>
          </a:xfrm>
        </p:grpSpPr>
        <p:sp>
          <p:nvSpPr>
            <p:cNvPr name="Freeform 31" id="31"/>
            <p:cNvSpPr/>
            <p:nvPr/>
          </p:nvSpPr>
          <p:spPr>
            <a:xfrm>
              <a:off x="0" y="0"/>
              <a:ext cx="1413803" cy="233748"/>
            </a:xfrm>
            <a:custGeom>
              <a:avLst/>
              <a:gdLst/>
              <a:ahLst/>
              <a:cxnLst/>
              <a:rect r="r" b="b" t="t" l="l"/>
              <a:pathLst>
                <a:path h="233748" w="1413803">
                  <a:moveTo>
                    <a:pt x="73554" y="0"/>
                  </a:moveTo>
                  <a:lnTo>
                    <a:pt x="1340249" y="0"/>
                  </a:lnTo>
                  <a:cubicBezTo>
                    <a:pt x="1380872" y="0"/>
                    <a:pt x="1413803" y="32931"/>
                    <a:pt x="1413803" y="73554"/>
                  </a:cubicBezTo>
                  <a:lnTo>
                    <a:pt x="1413803" y="160194"/>
                  </a:lnTo>
                  <a:cubicBezTo>
                    <a:pt x="1413803" y="179702"/>
                    <a:pt x="1406053" y="198410"/>
                    <a:pt x="1392259" y="212204"/>
                  </a:cubicBezTo>
                  <a:cubicBezTo>
                    <a:pt x="1378465" y="225998"/>
                    <a:pt x="1359757" y="233748"/>
                    <a:pt x="1340249" y="233748"/>
                  </a:cubicBezTo>
                  <a:lnTo>
                    <a:pt x="73554" y="233748"/>
                  </a:lnTo>
                  <a:cubicBezTo>
                    <a:pt x="32931" y="233748"/>
                    <a:pt x="0" y="200817"/>
                    <a:pt x="0" y="160194"/>
                  </a:cubicBezTo>
                  <a:lnTo>
                    <a:pt x="0" y="73554"/>
                  </a:lnTo>
                  <a:cubicBezTo>
                    <a:pt x="0" y="32931"/>
                    <a:pt x="32931" y="0"/>
                    <a:pt x="73554" y="0"/>
                  </a:cubicBezTo>
                  <a:close/>
                </a:path>
              </a:pathLst>
            </a:custGeom>
            <a:solidFill>
              <a:srgbClr val="0A588E"/>
            </a:solidFill>
          </p:spPr>
        </p:sp>
        <p:sp>
          <p:nvSpPr>
            <p:cNvPr name="TextBox 32" id="32"/>
            <p:cNvSpPr txBox="true"/>
            <p:nvPr/>
          </p:nvSpPr>
          <p:spPr>
            <a:xfrm>
              <a:off x="0" y="-57150"/>
              <a:ext cx="812800" cy="869950"/>
            </a:xfrm>
            <a:prstGeom prst="rect">
              <a:avLst/>
            </a:prstGeom>
          </p:spPr>
          <p:txBody>
            <a:bodyPr anchor="ctr" rtlCol="false" tIns="50800" lIns="50800" bIns="50800" rIns="50800"/>
            <a:lstStyle/>
            <a:p>
              <a:pPr algn="ctr">
                <a:lnSpc>
                  <a:spcPts val="2849"/>
                </a:lnSpc>
              </a:pPr>
            </a:p>
          </p:txBody>
        </p:sp>
      </p:grpSp>
      <p:grpSp>
        <p:nvGrpSpPr>
          <p:cNvPr name="Group 33" id="33"/>
          <p:cNvGrpSpPr/>
          <p:nvPr/>
        </p:nvGrpSpPr>
        <p:grpSpPr>
          <a:xfrm rot="0">
            <a:off x="12132816" y="8263140"/>
            <a:ext cx="5368032" cy="887511"/>
            <a:chOff x="0" y="0"/>
            <a:chExt cx="1413803" cy="233748"/>
          </a:xfrm>
        </p:grpSpPr>
        <p:sp>
          <p:nvSpPr>
            <p:cNvPr name="Freeform 34" id="34"/>
            <p:cNvSpPr/>
            <p:nvPr/>
          </p:nvSpPr>
          <p:spPr>
            <a:xfrm>
              <a:off x="0" y="0"/>
              <a:ext cx="1413803" cy="233748"/>
            </a:xfrm>
            <a:custGeom>
              <a:avLst/>
              <a:gdLst/>
              <a:ahLst/>
              <a:cxnLst/>
              <a:rect r="r" b="b" t="t" l="l"/>
              <a:pathLst>
                <a:path h="233748" w="1413803">
                  <a:moveTo>
                    <a:pt x="73554" y="0"/>
                  </a:moveTo>
                  <a:lnTo>
                    <a:pt x="1340249" y="0"/>
                  </a:lnTo>
                  <a:cubicBezTo>
                    <a:pt x="1380872" y="0"/>
                    <a:pt x="1413803" y="32931"/>
                    <a:pt x="1413803" y="73554"/>
                  </a:cubicBezTo>
                  <a:lnTo>
                    <a:pt x="1413803" y="160194"/>
                  </a:lnTo>
                  <a:cubicBezTo>
                    <a:pt x="1413803" y="179702"/>
                    <a:pt x="1406053" y="198410"/>
                    <a:pt x="1392259" y="212204"/>
                  </a:cubicBezTo>
                  <a:cubicBezTo>
                    <a:pt x="1378465" y="225998"/>
                    <a:pt x="1359757" y="233748"/>
                    <a:pt x="1340249" y="233748"/>
                  </a:cubicBezTo>
                  <a:lnTo>
                    <a:pt x="73554" y="233748"/>
                  </a:lnTo>
                  <a:cubicBezTo>
                    <a:pt x="32931" y="233748"/>
                    <a:pt x="0" y="200817"/>
                    <a:pt x="0" y="160194"/>
                  </a:cubicBezTo>
                  <a:lnTo>
                    <a:pt x="0" y="73554"/>
                  </a:lnTo>
                  <a:cubicBezTo>
                    <a:pt x="0" y="32931"/>
                    <a:pt x="32931" y="0"/>
                    <a:pt x="73554" y="0"/>
                  </a:cubicBezTo>
                  <a:close/>
                </a:path>
              </a:pathLst>
            </a:custGeom>
            <a:solidFill>
              <a:srgbClr val="0A588E"/>
            </a:solidFill>
          </p:spPr>
        </p:sp>
        <p:sp>
          <p:nvSpPr>
            <p:cNvPr name="TextBox 35" id="35"/>
            <p:cNvSpPr txBox="true"/>
            <p:nvPr/>
          </p:nvSpPr>
          <p:spPr>
            <a:xfrm>
              <a:off x="0" y="-57150"/>
              <a:ext cx="812800" cy="869950"/>
            </a:xfrm>
            <a:prstGeom prst="rect">
              <a:avLst/>
            </a:prstGeom>
          </p:spPr>
          <p:txBody>
            <a:bodyPr anchor="ctr" rtlCol="false" tIns="50800" lIns="50800" bIns="50800" rIns="50800"/>
            <a:lstStyle/>
            <a:p>
              <a:pPr algn="ctr">
                <a:lnSpc>
                  <a:spcPts val="2849"/>
                </a:lnSpc>
              </a:pPr>
            </a:p>
          </p:txBody>
        </p:sp>
      </p:grpSp>
      <p:pic>
        <p:nvPicPr>
          <p:cNvPr name="Picture 36" id="36"/>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6271137" y="2192839"/>
            <a:ext cx="5841110" cy="1204729"/>
          </a:xfrm>
          <a:prstGeom prst="rect">
            <a:avLst/>
          </a:prstGeom>
        </p:spPr>
      </p:pic>
      <p:grpSp>
        <p:nvGrpSpPr>
          <p:cNvPr name="Group 37" id="37"/>
          <p:cNvGrpSpPr/>
          <p:nvPr/>
        </p:nvGrpSpPr>
        <p:grpSpPr>
          <a:xfrm rot="0">
            <a:off x="0" y="9644812"/>
            <a:ext cx="18326100" cy="1780599"/>
            <a:chOff x="0" y="0"/>
            <a:chExt cx="4826627" cy="468964"/>
          </a:xfrm>
        </p:grpSpPr>
        <p:sp>
          <p:nvSpPr>
            <p:cNvPr name="Freeform 38" id="38"/>
            <p:cNvSpPr/>
            <p:nvPr/>
          </p:nvSpPr>
          <p:spPr>
            <a:xfrm>
              <a:off x="0" y="0"/>
              <a:ext cx="4826627" cy="468964"/>
            </a:xfrm>
            <a:custGeom>
              <a:avLst/>
              <a:gdLst/>
              <a:ahLst/>
              <a:cxnLst/>
              <a:rect r="r" b="b" t="t" l="l"/>
              <a:pathLst>
                <a:path h="468964" w="4826627">
                  <a:moveTo>
                    <a:pt x="0" y="0"/>
                  </a:moveTo>
                  <a:lnTo>
                    <a:pt x="4826627" y="0"/>
                  </a:lnTo>
                  <a:lnTo>
                    <a:pt x="4826627" y="468964"/>
                  </a:lnTo>
                  <a:lnTo>
                    <a:pt x="0" y="468964"/>
                  </a:lnTo>
                  <a:close/>
                </a:path>
              </a:pathLst>
            </a:custGeom>
            <a:solidFill>
              <a:srgbClr val="005179">
                <a:alpha val="62745"/>
              </a:srgbClr>
            </a:solidFill>
          </p:spPr>
        </p:sp>
        <p:sp>
          <p:nvSpPr>
            <p:cNvPr name="TextBox 39" id="39"/>
            <p:cNvSpPr txBox="true"/>
            <p:nvPr/>
          </p:nvSpPr>
          <p:spPr>
            <a:xfrm>
              <a:off x="0" y="-57150"/>
              <a:ext cx="812800" cy="869950"/>
            </a:xfrm>
            <a:prstGeom prst="rect">
              <a:avLst/>
            </a:prstGeom>
          </p:spPr>
          <p:txBody>
            <a:bodyPr anchor="ctr" rtlCol="false" tIns="50800" lIns="50800" bIns="50800" rIns="50800"/>
            <a:lstStyle/>
            <a:p>
              <a:pPr algn="ctr">
                <a:lnSpc>
                  <a:spcPts val="2849"/>
                </a:lnSpc>
              </a:pPr>
            </a:p>
          </p:txBody>
        </p:sp>
      </p:grpSp>
      <p:sp>
        <p:nvSpPr>
          <p:cNvPr name="TextBox 40" id="40"/>
          <p:cNvSpPr txBox="true"/>
          <p:nvPr/>
        </p:nvSpPr>
        <p:spPr>
          <a:xfrm rot="0">
            <a:off x="1162305" y="8462026"/>
            <a:ext cx="4149341" cy="470042"/>
          </a:xfrm>
          <a:prstGeom prst="rect">
            <a:avLst/>
          </a:prstGeom>
        </p:spPr>
        <p:txBody>
          <a:bodyPr anchor="t" rtlCol="false" tIns="0" lIns="0" bIns="0" rIns="0">
            <a:spAutoFit/>
          </a:bodyPr>
          <a:lstStyle/>
          <a:p>
            <a:pPr algn="ctr">
              <a:lnSpc>
                <a:spcPts val="3505"/>
              </a:lnSpc>
            </a:pPr>
            <a:r>
              <a:rPr lang="en-US" sz="3505">
                <a:solidFill>
                  <a:srgbClr val="FDFEFF"/>
                </a:solidFill>
                <a:latin typeface="Aileron Heavy"/>
              </a:rPr>
              <a:t>Abdi Negara Guci</a:t>
            </a:r>
          </a:p>
        </p:txBody>
      </p:sp>
      <p:sp>
        <p:nvSpPr>
          <p:cNvPr name="TextBox 41" id="41"/>
          <p:cNvSpPr txBox="true"/>
          <p:nvPr/>
        </p:nvSpPr>
        <p:spPr>
          <a:xfrm rot="0">
            <a:off x="6369881" y="8507817"/>
            <a:ext cx="5407651" cy="470042"/>
          </a:xfrm>
          <a:prstGeom prst="rect">
            <a:avLst/>
          </a:prstGeom>
        </p:spPr>
        <p:txBody>
          <a:bodyPr anchor="t" rtlCol="false" tIns="0" lIns="0" bIns="0" rIns="0">
            <a:spAutoFit/>
          </a:bodyPr>
          <a:lstStyle/>
          <a:p>
            <a:pPr algn="ctr">
              <a:lnSpc>
                <a:spcPts val="3505"/>
              </a:lnSpc>
            </a:pPr>
            <a:r>
              <a:rPr lang="en-US" sz="3505">
                <a:solidFill>
                  <a:srgbClr val="FDFEFF"/>
                </a:solidFill>
                <a:latin typeface="Aileron Heavy"/>
              </a:rPr>
              <a:t>Viky Iqbal Azizul Alim</a:t>
            </a:r>
          </a:p>
        </p:txBody>
      </p:sp>
      <p:sp>
        <p:nvSpPr>
          <p:cNvPr name="TextBox 42" id="42"/>
          <p:cNvSpPr txBox="true"/>
          <p:nvPr/>
        </p:nvSpPr>
        <p:spPr>
          <a:xfrm rot="0">
            <a:off x="12093197" y="8507817"/>
            <a:ext cx="5407651" cy="470042"/>
          </a:xfrm>
          <a:prstGeom prst="rect">
            <a:avLst/>
          </a:prstGeom>
        </p:spPr>
        <p:txBody>
          <a:bodyPr anchor="t" rtlCol="false" tIns="0" lIns="0" bIns="0" rIns="0">
            <a:spAutoFit/>
          </a:bodyPr>
          <a:lstStyle/>
          <a:p>
            <a:pPr algn="ctr">
              <a:lnSpc>
                <a:spcPts val="3505"/>
              </a:lnSpc>
            </a:pPr>
            <a:r>
              <a:rPr lang="en-US" sz="3505">
                <a:solidFill>
                  <a:srgbClr val="FDFEFF"/>
                </a:solidFill>
                <a:latin typeface="Aileron Heavy"/>
              </a:rPr>
              <a:t>Laila Nur Azizah</a:t>
            </a:r>
          </a:p>
        </p:txBody>
      </p:sp>
      <p:sp>
        <p:nvSpPr>
          <p:cNvPr name="TextBox 43" id="43"/>
          <p:cNvSpPr txBox="true"/>
          <p:nvPr/>
        </p:nvSpPr>
        <p:spPr>
          <a:xfrm rot="0">
            <a:off x="6440175" y="2565897"/>
            <a:ext cx="5407651" cy="515762"/>
          </a:xfrm>
          <a:prstGeom prst="rect">
            <a:avLst/>
          </a:prstGeom>
        </p:spPr>
        <p:txBody>
          <a:bodyPr anchor="t" rtlCol="false" tIns="0" lIns="0" bIns="0" rIns="0">
            <a:spAutoFit/>
          </a:bodyPr>
          <a:lstStyle/>
          <a:p>
            <a:pPr algn="ctr">
              <a:lnSpc>
                <a:spcPts val="3805"/>
              </a:lnSpc>
            </a:pPr>
            <a:r>
              <a:rPr lang="en-US" sz="3805" spc="502">
                <a:solidFill>
                  <a:srgbClr val="FDFEFF"/>
                </a:solidFill>
                <a:latin typeface="Aileron Heavy"/>
              </a:rPr>
              <a:t>DATA BRAWIJAYA</a:t>
            </a:r>
          </a:p>
        </p:txBody>
      </p:sp>
      <p:sp>
        <p:nvSpPr>
          <p:cNvPr name="TextBox 44" id="44"/>
          <p:cNvSpPr txBox="true"/>
          <p:nvPr/>
        </p:nvSpPr>
        <p:spPr>
          <a:xfrm rot="0">
            <a:off x="3867315" y="9835312"/>
            <a:ext cx="10553371" cy="291608"/>
          </a:xfrm>
          <a:prstGeom prst="rect">
            <a:avLst/>
          </a:prstGeom>
        </p:spPr>
        <p:txBody>
          <a:bodyPr anchor="t" rtlCol="false" tIns="0" lIns="0" bIns="0" rIns="0">
            <a:spAutoFit/>
          </a:bodyPr>
          <a:lstStyle/>
          <a:p>
            <a:pPr algn="ctr">
              <a:lnSpc>
                <a:spcPts val="2105"/>
              </a:lnSpc>
            </a:pPr>
            <a:r>
              <a:rPr lang="en-US" sz="2105">
                <a:solidFill>
                  <a:srgbClr val="FDFEFF"/>
                </a:solidFill>
                <a:latin typeface="Aileron Heavy"/>
              </a:rPr>
              <a:t>Fakultas Matematika dan Ilmu Pengetahuan Alam Universitas Brawijaya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DAFSRNWxVuI</dc:identifier>
  <dcterms:modified xsi:type="dcterms:W3CDTF">2011-08-01T06:04:30Z</dcterms:modified>
  <cp:revision>1</cp:revision>
  <dc:title>Inflation &amp; Deflation</dc:title>
</cp:coreProperties>
</file>